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embeddedFontLst>
    <p:embeddedFont>
      <p:font typeface="Inter SemiBold"/>
      <p:regular r:id="rId34"/>
      <p:bold r:id="rId35"/>
      <p:italic r:id="rId36"/>
      <p:boldItalic r:id="rId37"/>
    </p:embeddedFont>
    <p:embeddedFont>
      <p:font typeface="Inter"/>
      <p:regular r:id="rId38"/>
      <p:bold r:id="rId39"/>
      <p:italic r:id="rId40"/>
      <p:boldItalic r:id="rId41"/>
    </p:embeddedFont>
    <p:embeddedFont>
      <p:font typeface="Inter Medium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6" roundtripDataSignature="AMtx7mhq0I7WT0MzfNxl+TU7SRtEcIrW9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-italic.fntdata"/><Relationship Id="rId20" Type="http://schemas.openxmlformats.org/officeDocument/2006/relationships/slide" Target="slides/slide16.xml"/><Relationship Id="rId42" Type="http://schemas.openxmlformats.org/officeDocument/2006/relationships/font" Target="fonts/InterMedium-regular.fntdata"/><Relationship Id="rId41" Type="http://schemas.openxmlformats.org/officeDocument/2006/relationships/font" Target="fonts/Inter-boldItalic.fntdata"/><Relationship Id="rId22" Type="http://schemas.openxmlformats.org/officeDocument/2006/relationships/slide" Target="slides/slide18.xml"/><Relationship Id="rId44" Type="http://schemas.openxmlformats.org/officeDocument/2006/relationships/font" Target="fonts/InterMedium-italic.fntdata"/><Relationship Id="rId21" Type="http://schemas.openxmlformats.org/officeDocument/2006/relationships/slide" Target="slides/slide17.xml"/><Relationship Id="rId43" Type="http://schemas.openxmlformats.org/officeDocument/2006/relationships/font" Target="fonts/InterMedium-bold.fntdata"/><Relationship Id="rId24" Type="http://schemas.openxmlformats.org/officeDocument/2006/relationships/slide" Target="slides/slide20.xml"/><Relationship Id="rId46" Type="http://customschemas.google.com/relationships/presentationmetadata" Target="metadata"/><Relationship Id="rId23" Type="http://schemas.openxmlformats.org/officeDocument/2006/relationships/slide" Target="slides/slide19.xml"/><Relationship Id="rId45" Type="http://schemas.openxmlformats.org/officeDocument/2006/relationships/font" Target="fonts/InterMedium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InterSemiBold-bold.fntdata"/><Relationship Id="rId12" Type="http://schemas.openxmlformats.org/officeDocument/2006/relationships/slide" Target="slides/slide8.xml"/><Relationship Id="rId34" Type="http://schemas.openxmlformats.org/officeDocument/2006/relationships/font" Target="fonts/InterSemiBold-regular.fntdata"/><Relationship Id="rId15" Type="http://schemas.openxmlformats.org/officeDocument/2006/relationships/slide" Target="slides/slide11.xml"/><Relationship Id="rId37" Type="http://schemas.openxmlformats.org/officeDocument/2006/relationships/font" Target="fonts/InterSemiBold-boldItalic.fntdata"/><Relationship Id="rId14" Type="http://schemas.openxmlformats.org/officeDocument/2006/relationships/slide" Target="slides/slide10.xml"/><Relationship Id="rId36" Type="http://schemas.openxmlformats.org/officeDocument/2006/relationships/font" Target="fonts/InterSemiBold-italic.fntdata"/><Relationship Id="rId17" Type="http://schemas.openxmlformats.org/officeDocument/2006/relationships/slide" Target="slides/slide13.xml"/><Relationship Id="rId39" Type="http://schemas.openxmlformats.org/officeDocument/2006/relationships/font" Target="fonts/Inter-bold.fntdata"/><Relationship Id="rId16" Type="http://schemas.openxmlformats.org/officeDocument/2006/relationships/slide" Target="slides/slide12.xml"/><Relationship Id="rId38" Type="http://schemas.openxmlformats.org/officeDocument/2006/relationships/font" Target="fonts/Inter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7f33bf843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37f33bf843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7f33bf8439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37f33bf843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7f33bf843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37f33bf843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7f33bf8439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37f33bf843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7f33bf8439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37f33bf8439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7f33bf8439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37f33bf8439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7f33bf843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37f33bf843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7f33bf8439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37f33bf843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7f33bf8439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37f33bf8439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7f33bf8439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37f33bf8439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a9306b513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3a9306b513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7f33bf8439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37f33bf8439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7f33bf8439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37f33bf8439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7f33bf8439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37f33bf8439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7f33bf8439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37f33bf8439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7f33bf8439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37f33bf8439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7f33bf8439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37f33bf8439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a9306b5136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3a9306b5136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a9306b513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3a9306b513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7f33bf843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g37f33bf843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7f33bf843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g37f33bf843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7f33bf843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37f33bf843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7f33bf8439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37f33bf8439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7f33bf8439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37f33bf8439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22.png"/><Relationship Id="rId5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hyperlink" Target="http://drive.google.com/file/d/1GdXQKqJJJrtIkbOjdJVEzM_v8zFnZn1q/view" TargetMode="External"/><Relationship Id="rId5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hyperlink" Target="https://qxzjy-streamlit-housing-prices.hf.space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DAD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735475" y="1710025"/>
            <a:ext cx="64782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700">
              <a:solidFill>
                <a:srgbClr val="0E273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700">
                <a:solidFill>
                  <a:srgbClr val="0E2739"/>
                </a:solidFill>
              </a:rPr>
              <a:t>Est’Immo (AIA block 4)</a:t>
            </a:r>
            <a:endParaRPr sz="400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55" name="Google Shape;5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5550" y="2595750"/>
            <a:ext cx="3818450" cy="254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0550" y="787375"/>
            <a:ext cx="973275" cy="65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 txBox="1"/>
          <p:nvPr>
            <p:ph type="ctrTitle"/>
          </p:nvPr>
        </p:nvSpPr>
        <p:spPr>
          <a:xfrm>
            <a:off x="735464" y="2457591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650">
                <a:solidFill>
                  <a:srgbClr val="FFFFFF"/>
                </a:solidFill>
              </a:rPr>
              <a:t>Estimation de prix de biens immobiliers</a:t>
            </a:r>
            <a:endParaRPr sz="25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8" name="Google Shape;58;p1"/>
          <p:cNvSpPr txBox="1"/>
          <p:nvPr/>
        </p:nvSpPr>
        <p:spPr>
          <a:xfrm>
            <a:off x="0" y="4474650"/>
            <a:ext cx="5285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lang="fr" sz="700">
                <a:solidFill>
                  <a:schemeClr val="dk1"/>
                </a:solidFill>
              </a:rPr>
              <a:t>Aurélien Chalm, projet de groupe de la formation lead </a:t>
            </a:r>
            <a:r>
              <a:rPr lang="fr" sz="700">
                <a:solidFill>
                  <a:schemeClr val="dk1"/>
                </a:solidFill>
              </a:rPr>
              <a:t>data science</a:t>
            </a:r>
            <a:r>
              <a:rPr lang="fr" sz="700">
                <a:solidFill>
                  <a:schemeClr val="dk1"/>
                </a:solidFill>
              </a:rPr>
              <a:t> &amp; engineering (Khoi Vu, Florent Proust, Maxime Renault)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lang="fr" sz="900">
                <a:solidFill>
                  <a:schemeClr val="dk1"/>
                </a:solidFill>
              </a:rPr>
              <a:t>GitHub : https://github.com/aurelienchalm/LDS_block_4_lead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37f33bf8439_0_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37f33bf8439_0_61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37f33bf8439_0_61"/>
          <p:cNvSpPr txBox="1"/>
          <p:nvPr/>
        </p:nvSpPr>
        <p:spPr>
          <a:xfrm>
            <a:off x="1287050" y="430150"/>
            <a:ext cx="3000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Architecture du train</a:t>
            </a:r>
            <a:endParaRPr sz="1650">
              <a:solidFill>
                <a:srgbClr val="0E2739"/>
              </a:solidFill>
            </a:endParaRPr>
          </a:p>
        </p:txBody>
      </p:sp>
      <p:pic>
        <p:nvPicPr>
          <p:cNvPr id="137" name="Google Shape;137;g37f33bf8439_0_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2675" y="1021150"/>
            <a:ext cx="5940999" cy="387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37f33bf8439_0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37f33bf8439_0_69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37f33bf8439_0_69"/>
          <p:cNvSpPr txBox="1"/>
          <p:nvPr/>
        </p:nvSpPr>
        <p:spPr>
          <a:xfrm>
            <a:off x="1277700" y="456500"/>
            <a:ext cx="3000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Architecture du train</a:t>
            </a:r>
            <a:endParaRPr sz="1650">
              <a:solidFill>
                <a:srgbClr val="0E2739"/>
              </a:solidFill>
            </a:endParaRPr>
          </a:p>
        </p:txBody>
      </p:sp>
      <p:sp>
        <p:nvSpPr>
          <p:cNvPr id="145" name="Google Shape;145;g37f33bf8439_0_69"/>
          <p:cNvSpPr txBox="1"/>
          <p:nvPr/>
        </p:nvSpPr>
        <p:spPr>
          <a:xfrm>
            <a:off x="151675" y="1002875"/>
            <a:ext cx="8892900" cy="38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900" u="sng">
                <a:solidFill>
                  <a:schemeClr val="dk1"/>
                </a:solidFill>
              </a:rPr>
              <a:t>DAG d’entraînement et d’enregistrement du modèle de ML dans MLflow.</a:t>
            </a:r>
            <a:endParaRPr sz="90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dk1"/>
                </a:solidFill>
              </a:rPr>
              <a:t> </a:t>
            </a:r>
            <a:r>
              <a:rPr b="1" lang="fr" sz="900">
                <a:solidFill>
                  <a:schemeClr val="dk1"/>
                </a:solidFill>
              </a:rPr>
              <a:t>La donnée d’entraînement </a:t>
            </a:r>
            <a:r>
              <a:rPr lang="fr" sz="900">
                <a:solidFill>
                  <a:schemeClr val="dk1"/>
                </a:solidFill>
              </a:rPr>
              <a:t>est récupérée depuis la base de données </a:t>
            </a:r>
            <a:r>
              <a:rPr b="1" lang="fr" sz="900">
                <a:solidFill>
                  <a:schemeClr val="dk1"/>
                </a:solidFill>
              </a:rPr>
              <a:t>estimo_db</a:t>
            </a:r>
            <a:r>
              <a:rPr lang="fr" sz="900">
                <a:solidFill>
                  <a:schemeClr val="dk1"/>
                </a:solidFill>
              </a:rPr>
              <a:t> qui contient :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fr" sz="900">
                <a:solidFill>
                  <a:schemeClr val="dk1"/>
                </a:solidFill>
              </a:rPr>
              <a:t>la table applicative </a:t>
            </a:r>
            <a:r>
              <a:rPr b="1" lang="fr" sz="900">
                <a:solidFill>
                  <a:schemeClr val="dk1"/>
                </a:solidFill>
              </a:rPr>
              <a:t>housing_prices</a:t>
            </a:r>
            <a:r>
              <a:rPr lang="fr" sz="900">
                <a:solidFill>
                  <a:schemeClr val="dk1"/>
                </a:solidFill>
              </a:rPr>
              <a:t>,</a:t>
            </a:r>
            <a:br>
              <a:rPr lang="fr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fr" sz="900">
                <a:solidFill>
                  <a:schemeClr val="dk1"/>
                </a:solidFill>
              </a:rPr>
              <a:t>les tables internes de </a:t>
            </a:r>
            <a:r>
              <a:rPr b="1" lang="fr" sz="900">
                <a:solidFill>
                  <a:schemeClr val="dk1"/>
                </a:solidFill>
              </a:rPr>
              <a:t>MLflow</a:t>
            </a:r>
            <a:r>
              <a:rPr lang="fr" sz="900">
                <a:solidFill>
                  <a:schemeClr val="dk1"/>
                </a:solidFill>
              </a:rPr>
              <a:t>.</a:t>
            </a:r>
            <a:br>
              <a:rPr lang="fr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dk1"/>
                </a:solidFill>
              </a:rPr>
              <a:t>Airflow orchestre le DAG et déclenche </a:t>
            </a:r>
            <a:r>
              <a:rPr b="1" lang="fr" sz="900">
                <a:solidFill>
                  <a:schemeClr val="dk1"/>
                </a:solidFill>
              </a:rPr>
              <a:t>Jenkins</a:t>
            </a:r>
            <a:r>
              <a:rPr lang="fr" sz="900">
                <a:solidFill>
                  <a:schemeClr val="dk1"/>
                </a:solidFill>
              </a:rPr>
              <a:t>, qui exécute les tâches via le </a:t>
            </a:r>
            <a:r>
              <a:rPr b="1" lang="fr" sz="900">
                <a:solidFill>
                  <a:schemeClr val="dk1"/>
                </a:solidFill>
              </a:rPr>
              <a:t>endpoint FastAPI (/train)</a:t>
            </a:r>
            <a:r>
              <a:rPr lang="fr" sz="900">
                <a:solidFill>
                  <a:schemeClr val="dk1"/>
                </a:solidFill>
              </a:rPr>
              <a:t> :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b="1" lang="fr" sz="900">
                <a:solidFill>
                  <a:schemeClr val="dk1"/>
                </a:solidFill>
              </a:rPr>
              <a:t>Chargement des données</a:t>
            </a:r>
            <a:r>
              <a:rPr lang="fr" sz="900">
                <a:solidFill>
                  <a:schemeClr val="dk1"/>
                </a:solidFill>
              </a:rPr>
              <a:t> de la base de données :</a:t>
            </a:r>
            <a:endParaRPr sz="900">
              <a:solidFill>
                <a:schemeClr val="dk1"/>
              </a:solidFill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</a:rPr>
              <a:t>Pour entraîner le modèle</a:t>
            </a:r>
            <a:r>
              <a:rPr lang="fr" sz="900">
                <a:solidFill>
                  <a:schemeClr val="dk1"/>
                </a:solidFill>
              </a:rPr>
              <a:t> avec les données les plus récentes (récupérées de l’API des données du marché) </a:t>
            </a:r>
            <a:r>
              <a:rPr lang="fr" sz="900">
                <a:solidFill>
                  <a:schemeClr val="dk1"/>
                </a:solidFill>
              </a:rPr>
              <a:t>ainsi</a:t>
            </a:r>
            <a:r>
              <a:rPr lang="fr" sz="900">
                <a:solidFill>
                  <a:schemeClr val="dk1"/>
                </a:solidFill>
              </a:rPr>
              <a:t> que la la donnée de </a:t>
            </a:r>
            <a:r>
              <a:rPr lang="fr" sz="900">
                <a:solidFill>
                  <a:schemeClr val="dk1"/>
                </a:solidFill>
              </a:rPr>
              <a:t>l'entraînement</a:t>
            </a:r>
            <a:r>
              <a:rPr lang="fr" sz="900">
                <a:solidFill>
                  <a:schemeClr val="dk1"/>
                </a:solidFill>
              </a:rPr>
              <a:t> précédent.</a:t>
            </a:r>
            <a:br>
              <a:rPr lang="fr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</a:rPr>
              <a:t>Une fois l’entraînement terminé, le modèle est </a:t>
            </a:r>
            <a:r>
              <a:rPr b="1" lang="fr" sz="900">
                <a:solidFill>
                  <a:schemeClr val="dk1"/>
                </a:solidFill>
              </a:rPr>
              <a:t>versionné et stocké dans MLflow</a:t>
            </a:r>
            <a:r>
              <a:rPr lang="fr" sz="900">
                <a:solidFill>
                  <a:schemeClr val="dk1"/>
                </a:solidFill>
              </a:rPr>
              <a:t>, avec les artefacts stockés dans </a:t>
            </a:r>
            <a:r>
              <a:rPr b="1" lang="fr" sz="900">
                <a:solidFill>
                  <a:schemeClr val="dk1"/>
                </a:solidFill>
              </a:rPr>
              <a:t>S3 et dans la base NeonDB.</a:t>
            </a:r>
            <a:br>
              <a:rPr b="1" lang="fr" sz="1100">
                <a:solidFill>
                  <a:schemeClr val="dk1"/>
                </a:solidFill>
              </a:rPr>
            </a:b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g37f33bf8439_0_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37f33bf8439_0_7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37f33bf8439_0_76"/>
          <p:cNvSpPr txBox="1"/>
          <p:nvPr/>
        </p:nvSpPr>
        <p:spPr>
          <a:xfrm>
            <a:off x="1287050" y="430150"/>
            <a:ext cx="3000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Architecture du predict</a:t>
            </a:r>
            <a:endParaRPr sz="1650">
              <a:solidFill>
                <a:srgbClr val="0E2739"/>
              </a:solidFill>
            </a:endParaRPr>
          </a:p>
        </p:txBody>
      </p:sp>
      <p:pic>
        <p:nvPicPr>
          <p:cNvPr id="153" name="Google Shape;153;g37f33bf8439_0_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2675" y="1021150"/>
            <a:ext cx="5823875" cy="387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g37f33bf8439_0_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37f33bf8439_0_84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g37f33bf8439_0_84"/>
          <p:cNvSpPr txBox="1"/>
          <p:nvPr/>
        </p:nvSpPr>
        <p:spPr>
          <a:xfrm>
            <a:off x="1277700" y="456500"/>
            <a:ext cx="3000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Architecture du predict</a:t>
            </a:r>
            <a:endParaRPr sz="1650">
              <a:solidFill>
                <a:srgbClr val="0E2739"/>
              </a:solidFill>
            </a:endParaRPr>
          </a:p>
        </p:txBody>
      </p:sp>
      <p:sp>
        <p:nvSpPr>
          <p:cNvPr id="161" name="Google Shape;161;g37f33bf8439_0_84"/>
          <p:cNvSpPr txBox="1"/>
          <p:nvPr/>
        </p:nvSpPr>
        <p:spPr>
          <a:xfrm>
            <a:off x="151675" y="1002875"/>
            <a:ext cx="8892900" cy="38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900" u="sng">
                <a:solidFill>
                  <a:schemeClr val="dk1"/>
                </a:solidFill>
              </a:rPr>
              <a:t>DAG de prédiction et tagging du modèle champion</a:t>
            </a:r>
            <a:endParaRPr b="1" sz="90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dk1"/>
                </a:solidFill>
              </a:rPr>
              <a:t>Ce pipeline est orchestré par </a:t>
            </a:r>
            <a:r>
              <a:rPr b="1" lang="fr" sz="900">
                <a:solidFill>
                  <a:schemeClr val="dk1"/>
                </a:solidFill>
              </a:rPr>
              <a:t>Airflow</a:t>
            </a:r>
            <a:r>
              <a:rPr lang="fr" sz="900">
                <a:solidFill>
                  <a:schemeClr val="dk1"/>
                </a:solidFill>
              </a:rPr>
              <a:t> et exécuté via un </a:t>
            </a:r>
            <a:r>
              <a:rPr b="1" lang="fr" sz="900">
                <a:solidFill>
                  <a:schemeClr val="dk1"/>
                </a:solidFill>
              </a:rPr>
              <a:t>job Jenkins</a:t>
            </a:r>
            <a:r>
              <a:rPr lang="fr" sz="900">
                <a:solidFill>
                  <a:schemeClr val="dk1"/>
                </a:solidFill>
              </a:rPr>
              <a:t> dans le cloud </a:t>
            </a:r>
            <a:r>
              <a:rPr b="1" lang="fr" sz="900">
                <a:solidFill>
                  <a:schemeClr val="dk1"/>
                </a:solidFill>
              </a:rPr>
              <a:t>AWS</a:t>
            </a:r>
            <a:r>
              <a:rPr lang="fr" sz="900">
                <a:solidFill>
                  <a:schemeClr val="dk1"/>
                </a:solidFill>
              </a:rPr>
              <a:t> :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fr" sz="900">
                <a:solidFill>
                  <a:schemeClr val="dk1"/>
                </a:solidFill>
              </a:rPr>
              <a:t>Ce DAG permet de tagguer le modèle comme “champion” si les métriques dans MLflow du </a:t>
            </a:r>
            <a:r>
              <a:rPr lang="fr" sz="900">
                <a:solidFill>
                  <a:schemeClr val="dk1"/>
                </a:solidFill>
              </a:rPr>
              <a:t>réentraînement</a:t>
            </a:r>
            <a:r>
              <a:rPr lang="fr" sz="900">
                <a:solidFill>
                  <a:schemeClr val="dk1"/>
                </a:solidFill>
              </a:rPr>
              <a:t> sont satisfaisants.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fr" sz="900">
                <a:solidFill>
                  <a:schemeClr val="dk1"/>
                </a:solidFill>
              </a:rPr>
              <a:t>Les données de prédiction sont transmises par le pipeline Jenkins si tous les tests passent la dernière version sur MLflow est taguées “champion”.</a:t>
            </a:r>
            <a:br>
              <a:rPr lang="fr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dk1"/>
                </a:solidFill>
              </a:rPr>
              <a:t>Le DAG déclenche Jenkins qui appelle le </a:t>
            </a:r>
            <a:r>
              <a:rPr b="1" lang="fr" sz="900">
                <a:solidFill>
                  <a:schemeClr val="dk1"/>
                </a:solidFill>
              </a:rPr>
              <a:t>endpoint FastAPI</a:t>
            </a:r>
            <a:r>
              <a:rPr lang="fr" sz="900">
                <a:solidFill>
                  <a:schemeClr val="dk1"/>
                </a:solidFill>
              </a:rPr>
              <a:t> pour </a:t>
            </a:r>
            <a:r>
              <a:rPr b="1" lang="fr" sz="900">
                <a:solidFill>
                  <a:schemeClr val="dk1"/>
                </a:solidFill>
              </a:rPr>
              <a:t>générer la prédiction</a:t>
            </a:r>
            <a:r>
              <a:rPr lang="fr" sz="900">
                <a:solidFill>
                  <a:schemeClr val="dk1"/>
                </a:solidFill>
              </a:rPr>
              <a:t> du modèle (/predict)</a:t>
            </a:r>
            <a:br>
              <a:rPr lang="fr" sz="900">
                <a:solidFill>
                  <a:schemeClr val="dk1"/>
                </a:solidFill>
              </a:rPr>
            </a:br>
            <a:r>
              <a:rPr lang="fr" sz="900">
                <a:solidFill>
                  <a:schemeClr val="dk1"/>
                </a:solidFill>
              </a:rPr>
              <a:t>Des </a:t>
            </a:r>
            <a:r>
              <a:rPr b="1" lang="fr" sz="900">
                <a:solidFill>
                  <a:schemeClr val="dk1"/>
                </a:solidFill>
              </a:rPr>
              <a:t>tests CI/CD et de cohérence des données</a:t>
            </a:r>
            <a:r>
              <a:rPr lang="fr" sz="900">
                <a:solidFill>
                  <a:schemeClr val="dk1"/>
                </a:solidFill>
              </a:rPr>
              <a:t> sont automatiquement exécutés.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dk1"/>
                </a:solidFill>
              </a:rPr>
              <a:t>Si tout est valide, la dernière version du modèle est </a:t>
            </a:r>
            <a:r>
              <a:rPr b="1" lang="fr" sz="900">
                <a:solidFill>
                  <a:schemeClr val="dk1"/>
                </a:solidFill>
              </a:rPr>
              <a:t>taguée champion</a:t>
            </a:r>
            <a:r>
              <a:rPr lang="fr" sz="900">
                <a:solidFill>
                  <a:schemeClr val="dk1"/>
                </a:solidFill>
              </a:rPr>
              <a:t> dans </a:t>
            </a:r>
            <a:r>
              <a:rPr b="1" lang="fr" sz="900">
                <a:solidFill>
                  <a:schemeClr val="dk1"/>
                </a:solidFill>
              </a:rPr>
              <a:t>MLflow</a:t>
            </a:r>
            <a:r>
              <a:rPr lang="fr" sz="900">
                <a:solidFill>
                  <a:schemeClr val="dk1"/>
                </a:solidFill>
              </a:rPr>
              <a:t>, devenant ainsi </a:t>
            </a:r>
            <a:r>
              <a:rPr b="1" lang="fr" sz="900">
                <a:solidFill>
                  <a:schemeClr val="dk1"/>
                </a:solidFill>
              </a:rPr>
              <a:t>la version utilisée par l’application Streamlit</a:t>
            </a:r>
            <a:r>
              <a:rPr lang="fr" sz="900">
                <a:solidFill>
                  <a:schemeClr val="dk1"/>
                </a:solidFill>
              </a:rPr>
              <a:t> pour les clients.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dk1"/>
                </a:solidFill>
              </a:rPr>
              <a:t>Comme pour l’entraînement, un </a:t>
            </a:r>
            <a:r>
              <a:rPr b="1" lang="fr" sz="900">
                <a:solidFill>
                  <a:schemeClr val="dk1"/>
                </a:solidFill>
              </a:rPr>
              <a:t>e-mail de notification</a:t>
            </a:r>
            <a:r>
              <a:rPr lang="fr" sz="900">
                <a:solidFill>
                  <a:schemeClr val="dk1"/>
                </a:solidFill>
              </a:rPr>
              <a:t> est envoyé à la fin du pipeline, indiquant son statut </a:t>
            </a:r>
            <a:r>
              <a:rPr b="1" lang="fr" sz="900">
                <a:solidFill>
                  <a:schemeClr val="dk1"/>
                </a:solidFill>
              </a:rPr>
              <a:t>OK ou KO</a:t>
            </a:r>
            <a:r>
              <a:rPr lang="fr" sz="900">
                <a:solidFill>
                  <a:schemeClr val="dk1"/>
                </a:solidFill>
              </a:rPr>
              <a:t>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g37f33bf8439_0_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37f33bf8439_0_10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37f33bf8439_0_106"/>
          <p:cNvSpPr txBox="1"/>
          <p:nvPr/>
        </p:nvSpPr>
        <p:spPr>
          <a:xfrm>
            <a:off x="1287050" y="430150"/>
            <a:ext cx="3513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Architecture application utilisateur</a:t>
            </a:r>
            <a:endParaRPr sz="1650">
              <a:solidFill>
                <a:srgbClr val="0E2739"/>
              </a:solidFill>
            </a:endParaRPr>
          </a:p>
        </p:txBody>
      </p:sp>
      <p:pic>
        <p:nvPicPr>
          <p:cNvPr id="169" name="Google Shape;169;g37f33bf8439_0_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2675" y="1021150"/>
            <a:ext cx="5923799" cy="387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g37f33bf8439_0_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37f33bf8439_0_114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37f33bf8439_0_114"/>
          <p:cNvSpPr txBox="1"/>
          <p:nvPr/>
        </p:nvSpPr>
        <p:spPr>
          <a:xfrm>
            <a:off x="1277700" y="456500"/>
            <a:ext cx="3537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Architecture application utilisateur </a:t>
            </a:r>
            <a:endParaRPr sz="1650">
              <a:solidFill>
                <a:srgbClr val="0E2739"/>
              </a:solidFill>
            </a:endParaRPr>
          </a:p>
        </p:txBody>
      </p:sp>
      <p:sp>
        <p:nvSpPr>
          <p:cNvPr id="177" name="Google Shape;177;g37f33bf8439_0_114"/>
          <p:cNvSpPr txBox="1"/>
          <p:nvPr/>
        </p:nvSpPr>
        <p:spPr>
          <a:xfrm>
            <a:off x="151675" y="1002875"/>
            <a:ext cx="8892900" cy="38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900">
                <a:solidFill>
                  <a:schemeClr val="dk1"/>
                </a:solidFill>
              </a:rPr>
              <a:t>Application utilisateur – Est’immo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dk1"/>
                </a:solidFill>
              </a:rPr>
              <a:t>L’application </a:t>
            </a:r>
            <a:r>
              <a:rPr b="1" lang="fr" sz="900">
                <a:solidFill>
                  <a:schemeClr val="dk1"/>
                </a:solidFill>
              </a:rPr>
              <a:t>Streamlit</a:t>
            </a:r>
            <a:r>
              <a:rPr lang="fr" sz="900">
                <a:solidFill>
                  <a:schemeClr val="dk1"/>
                </a:solidFill>
              </a:rPr>
              <a:t> offre une interface simple et intuitive pour estimer le prix d’un bien immobilier.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fr" sz="900">
                <a:solidFill>
                  <a:schemeClr val="dk1"/>
                </a:solidFill>
              </a:rPr>
              <a:t>L’utilisateur saisit les </a:t>
            </a:r>
            <a:r>
              <a:rPr b="1" lang="fr" sz="900">
                <a:solidFill>
                  <a:schemeClr val="dk1"/>
                </a:solidFill>
              </a:rPr>
              <a:t>caractéristiques du bien</a:t>
            </a:r>
            <a:r>
              <a:rPr lang="fr" sz="900">
                <a:solidFill>
                  <a:schemeClr val="dk1"/>
                </a:solidFill>
              </a:rPr>
              <a:t> (surface, localisation, etc.) dans l’interface.</a:t>
            </a:r>
            <a:br>
              <a:rPr lang="fr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fr" sz="900">
                <a:solidFill>
                  <a:schemeClr val="dk1"/>
                </a:solidFill>
              </a:rPr>
              <a:t>Ces données sont </a:t>
            </a:r>
            <a:r>
              <a:rPr b="1" lang="fr" sz="900">
                <a:solidFill>
                  <a:schemeClr val="dk1"/>
                </a:solidFill>
              </a:rPr>
              <a:t>insérées dans la base NeonDB avec le endpoint /insert</a:t>
            </a:r>
            <a:r>
              <a:rPr lang="fr" sz="900">
                <a:solidFill>
                  <a:schemeClr val="dk1"/>
                </a:solidFill>
              </a:rPr>
              <a:t>.</a:t>
            </a:r>
            <a:br>
              <a:rPr lang="fr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fr" sz="900">
                <a:solidFill>
                  <a:schemeClr val="dk1"/>
                </a:solidFill>
              </a:rPr>
              <a:t>Le endpoint /predict appel </a:t>
            </a:r>
            <a:r>
              <a:rPr b="1" lang="fr" sz="900">
                <a:solidFill>
                  <a:schemeClr val="dk1"/>
                </a:solidFill>
              </a:rPr>
              <a:t>la version du modèle taguée champion</a:t>
            </a:r>
            <a:r>
              <a:rPr lang="fr" sz="900">
                <a:solidFill>
                  <a:schemeClr val="dk1"/>
                </a:solidFill>
              </a:rPr>
              <a:t> dans </a:t>
            </a:r>
            <a:r>
              <a:rPr b="1" lang="fr" sz="900">
                <a:solidFill>
                  <a:schemeClr val="dk1"/>
                </a:solidFill>
              </a:rPr>
              <a:t>MLflow pour prédire le prix du bien immobilier de l’utilisateur</a:t>
            </a:r>
            <a:r>
              <a:rPr lang="fr" sz="900">
                <a:solidFill>
                  <a:schemeClr val="dk1"/>
                </a:solidFill>
              </a:rPr>
              <a:t>.</a:t>
            </a:r>
            <a:br>
              <a:rPr lang="fr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fr" sz="900">
                <a:solidFill>
                  <a:schemeClr val="dk1"/>
                </a:solidFill>
              </a:rPr>
              <a:t>La </a:t>
            </a:r>
            <a:r>
              <a:rPr b="1" lang="fr" sz="900">
                <a:solidFill>
                  <a:schemeClr val="dk1"/>
                </a:solidFill>
              </a:rPr>
              <a:t>prédiction du prix</a:t>
            </a:r>
            <a:r>
              <a:rPr lang="fr" sz="900">
                <a:solidFill>
                  <a:schemeClr val="dk1"/>
                </a:solidFill>
              </a:rPr>
              <a:t> est renvoyée et </a:t>
            </a:r>
            <a:r>
              <a:rPr b="1" lang="fr" sz="900">
                <a:solidFill>
                  <a:schemeClr val="dk1"/>
                </a:solidFill>
              </a:rPr>
              <a:t>affichée instantanément dans l’application</a:t>
            </a:r>
            <a:r>
              <a:rPr lang="fr" sz="900">
                <a:solidFill>
                  <a:schemeClr val="dk1"/>
                </a:solidFill>
              </a:rPr>
              <a:t>.</a:t>
            </a:r>
            <a:br>
              <a:rPr lang="fr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dk1"/>
                </a:solidFill>
              </a:rPr>
              <a:t>Cette architecture garantit que l’utilisateur interagit toujours avec </a:t>
            </a:r>
            <a:r>
              <a:rPr b="1" lang="fr" sz="900">
                <a:solidFill>
                  <a:schemeClr val="dk1"/>
                </a:solidFill>
              </a:rPr>
              <a:t>le dernier modèle validé</a:t>
            </a:r>
            <a:r>
              <a:rPr lang="fr" sz="900">
                <a:solidFill>
                  <a:schemeClr val="dk1"/>
                </a:solidFill>
              </a:rPr>
              <a:t>, tout en assurant la </a:t>
            </a:r>
            <a:r>
              <a:rPr b="1" lang="fr" sz="900">
                <a:solidFill>
                  <a:schemeClr val="dk1"/>
                </a:solidFill>
              </a:rPr>
              <a:t>traçabilité des données</a:t>
            </a:r>
            <a:r>
              <a:rPr lang="fr" sz="900">
                <a:solidFill>
                  <a:schemeClr val="dk1"/>
                </a:solidFill>
              </a:rPr>
              <a:t> et des résultats.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4FF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7f33bf8439_0_56"/>
          <p:cNvSpPr txBox="1"/>
          <p:nvPr>
            <p:ph idx="4294967295" type="ctrTitle"/>
          </p:nvPr>
        </p:nvSpPr>
        <p:spPr>
          <a:xfrm>
            <a:off x="1040272" y="1702750"/>
            <a:ext cx="5315100" cy="13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fr" sz="45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Application</a:t>
            </a:r>
            <a:endParaRPr b="1" i="0" sz="4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4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83" name="Google Shape;183;g37f33bf8439_0_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g37f33bf8439_0_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37f33bf8439_0_121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g37f33bf8439_0_121"/>
          <p:cNvSpPr txBox="1"/>
          <p:nvPr/>
        </p:nvSpPr>
        <p:spPr>
          <a:xfrm>
            <a:off x="1277700" y="456500"/>
            <a:ext cx="3537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Application Est’immo</a:t>
            </a:r>
            <a:endParaRPr sz="1650">
              <a:solidFill>
                <a:srgbClr val="0E2739"/>
              </a:solidFill>
            </a:endParaRPr>
          </a:p>
        </p:txBody>
      </p:sp>
      <p:pic>
        <p:nvPicPr>
          <p:cNvPr id="191" name="Google Shape;191;g37f33bf8439_0_121" title="streamlit_saisie_resulta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3425" y="-74825"/>
            <a:ext cx="5866355" cy="49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37f33bf8439_0_121"/>
          <p:cNvSpPr txBox="1"/>
          <p:nvPr/>
        </p:nvSpPr>
        <p:spPr>
          <a:xfrm>
            <a:off x="561975" y="1194025"/>
            <a:ext cx="2639400" cy="3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</a:rPr>
              <a:t>L’interface utilisateur permet de saisir les </a:t>
            </a:r>
            <a:r>
              <a:rPr lang="fr" sz="900">
                <a:solidFill>
                  <a:schemeClr val="dk1"/>
                </a:solidFill>
              </a:rPr>
              <a:t>caractéristiques</a:t>
            </a:r>
            <a:r>
              <a:rPr lang="fr" sz="900">
                <a:solidFill>
                  <a:schemeClr val="dk1"/>
                </a:solidFill>
              </a:rPr>
              <a:t> du bien </a:t>
            </a:r>
            <a:r>
              <a:rPr lang="fr" sz="900">
                <a:solidFill>
                  <a:schemeClr val="dk1"/>
                </a:solidFill>
              </a:rPr>
              <a:t>immobilier de soumettre la demande et d’obtenir immédiatement la prédiction du prix.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g37f33bf8439_0_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37f33bf8439_0_131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37f33bf8439_0_131"/>
          <p:cNvSpPr txBox="1"/>
          <p:nvPr/>
        </p:nvSpPr>
        <p:spPr>
          <a:xfrm>
            <a:off x="1277700" y="456500"/>
            <a:ext cx="3537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Application Est’immo </a:t>
            </a:r>
            <a:endParaRPr sz="1650">
              <a:solidFill>
                <a:srgbClr val="0E2739"/>
              </a:solidFill>
            </a:endParaRPr>
          </a:p>
        </p:txBody>
      </p:sp>
      <p:sp>
        <p:nvSpPr>
          <p:cNvPr id="200" name="Google Shape;200;g37f33bf8439_0_131"/>
          <p:cNvSpPr txBox="1"/>
          <p:nvPr/>
        </p:nvSpPr>
        <p:spPr>
          <a:xfrm>
            <a:off x="151675" y="1002875"/>
            <a:ext cx="8892900" cy="38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01" name="Google Shape;201;g37f33bf8439_0_131" title="streamlit_tableau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6700" y="1196325"/>
            <a:ext cx="5067300" cy="36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37f33bf8439_0_131"/>
          <p:cNvSpPr txBox="1"/>
          <p:nvPr/>
        </p:nvSpPr>
        <p:spPr>
          <a:xfrm>
            <a:off x="561975" y="1194025"/>
            <a:ext cx="2639400" cy="3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</a:rPr>
              <a:t>Après prédiction le prix des biens sont affichés dans un tableau :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g37f33bf8439_0_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37f33bf8439_0_180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g37f33bf8439_0_180"/>
          <p:cNvSpPr txBox="1"/>
          <p:nvPr/>
        </p:nvSpPr>
        <p:spPr>
          <a:xfrm>
            <a:off x="1277700" y="456500"/>
            <a:ext cx="74496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API FastAPI</a:t>
            </a:r>
            <a:r>
              <a:rPr lang="fr" sz="1650">
                <a:solidFill>
                  <a:srgbClr val="0E2739"/>
                </a:solidFill>
              </a:rPr>
              <a:t> : les endpoints de l’application (/predictions permet l’affichage du tableau des prix estimés dans Streamlit)</a:t>
            </a:r>
            <a:endParaRPr sz="1650">
              <a:solidFill>
                <a:srgbClr val="0E2739"/>
              </a:solidFill>
            </a:endParaRPr>
          </a:p>
        </p:txBody>
      </p:sp>
      <p:sp>
        <p:nvSpPr>
          <p:cNvPr id="210" name="Google Shape;210;g37f33bf8439_0_180"/>
          <p:cNvSpPr txBox="1"/>
          <p:nvPr/>
        </p:nvSpPr>
        <p:spPr>
          <a:xfrm>
            <a:off x="151675" y="1002875"/>
            <a:ext cx="8892900" cy="38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11" name="Google Shape;211;g37f33bf8439_0_180" title="fastapi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35667"/>
            <a:ext cx="9144000" cy="3656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"/>
          <p:cNvSpPr/>
          <p:nvPr/>
        </p:nvSpPr>
        <p:spPr>
          <a:xfrm>
            <a:off x="5500" y="-17775"/>
            <a:ext cx="3335400" cy="51612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390600" y="1138675"/>
            <a:ext cx="2513100" cy="3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0A4843"/>
                </a:solidFill>
              </a:rPr>
              <a:t>Sommaire</a:t>
            </a:r>
            <a:endParaRPr sz="1800">
              <a:solidFill>
                <a:srgbClr val="0A48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5" name="Google Shape;6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4"/>
          <p:cNvSpPr txBox="1"/>
          <p:nvPr>
            <p:ph idx="4294967295" type="ctrTitle"/>
          </p:nvPr>
        </p:nvSpPr>
        <p:spPr>
          <a:xfrm>
            <a:off x="4541264" y="1138684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0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Contexte</a:t>
            </a:r>
            <a:endParaRPr b="0" i="0" sz="2000" u="none" cap="none" strike="noStrike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" name="Google Shape;67;p4"/>
          <p:cNvSpPr/>
          <p:nvPr/>
        </p:nvSpPr>
        <p:spPr>
          <a:xfrm rot="-355994">
            <a:off x="4203736" y="1381886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4"/>
          <p:cNvSpPr txBox="1"/>
          <p:nvPr>
            <p:ph idx="4294967295" type="ctrTitle"/>
          </p:nvPr>
        </p:nvSpPr>
        <p:spPr>
          <a:xfrm>
            <a:off x="4541264" y="1671784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0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Architecture</a:t>
            </a:r>
            <a:endParaRPr b="0" i="0" sz="2000" u="none" cap="none" strike="noStrike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" name="Google Shape;69;p4"/>
          <p:cNvSpPr/>
          <p:nvPr/>
        </p:nvSpPr>
        <p:spPr>
          <a:xfrm rot="-355994">
            <a:off x="4203736" y="1914986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4"/>
          <p:cNvSpPr txBox="1"/>
          <p:nvPr>
            <p:ph idx="4294967295" type="ctrTitle"/>
          </p:nvPr>
        </p:nvSpPr>
        <p:spPr>
          <a:xfrm>
            <a:off x="4541264" y="2204884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000">
                <a:solidFill>
                  <a:srgbClr val="4B5258"/>
                </a:solidFill>
                <a:latin typeface="Inter"/>
                <a:ea typeface="Inter"/>
                <a:cs typeface="Inter"/>
                <a:sym typeface="Inter"/>
              </a:rPr>
              <a:t>Application</a:t>
            </a:r>
            <a:endParaRPr b="0" i="0" sz="2000" u="none" cap="none" strike="noStrike">
              <a:solidFill>
                <a:srgbClr val="4B52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1" name="Google Shape;71;p4"/>
          <p:cNvSpPr/>
          <p:nvPr/>
        </p:nvSpPr>
        <p:spPr>
          <a:xfrm rot="-355994">
            <a:off x="4203720" y="2448088"/>
            <a:ext cx="261199" cy="46747"/>
          </a:xfrm>
          <a:prstGeom prst="roundRect">
            <a:avLst>
              <a:gd fmla="val 50000" name="adj"/>
            </a:avLst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g3a9306b5136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3a9306b5136_0_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3a9306b5136_0_6"/>
          <p:cNvSpPr txBox="1"/>
          <p:nvPr/>
        </p:nvSpPr>
        <p:spPr>
          <a:xfrm>
            <a:off x="1277700" y="456500"/>
            <a:ext cx="7449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API FastAPI : pour la récupération des données du marché</a:t>
            </a:r>
            <a:endParaRPr sz="1650">
              <a:solidFill>
                <a:srgbClr val="0E2739"/>
              </a:solidFill>
            </a:endParaRPr>
          </a:p>
        </p:txBody>
      </p:sp>
      <p:sp>
        <p:nvSpPr>
          <p:cNvPr id="219" name="Google Shape;219;g3a9306b5136_0_6"/>
          <p:cNvSpPr txBox="1"/>
          <p:nvPr/>
        </p:nvSpPr>
        <p:spPr>
          <a:xfrm>
            <a:off x="151675" y="1002875"/>
            <a:ext cx="8892900" cy="38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20" name="Google Shape;220;g3a9306b5136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57126"/>
            <a:ext cx="9143999" cy="373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g37f33bf8439_0_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37f33bf8439_0_138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g37f33bf8439_0_138"/>
          <p:cNvSpPr txBox="1"/>
          <p:nvPr/>
        </p:nvSpPr>
        <p:spPr>
          <a:xfrm>
            <a:off x="1277700" y="456500"/>
            <a:ext cx="3537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Airflow</a:t>
            </a:r>
            <a:r>
              <a:rPr lang="fr" sz="1650">
                <a:solidFill>
                  <a:srgbClr val="0E2739"/>
                </a:solidFill>
              </a:rPr>
              <a:t> : les dags de l’application</a:t>
            </a:r>
            <a:endParaRPr sz="1650">
              <a:solidFill>
                <a:srgbClr val="0E2739"/>
              </a:solidFill>
            </a:endParaRPr>
          </a:p>
        </p:txBody>
      </p:sp>
      <p:pic>
        <p:nvPicPr>
          <p:cNvPr id="228" name="Google Shape;228;g37f33bf8439_0_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47500"/>
            <a:ext cx="8839198" cy="384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g37f33bf8439_0_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37f33bf8439_0_147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37f33bf8439_0_147"/>
          <p:cNvSpPr txBox="1"/>
          <p:nvPr/>
        </p:nvSpPr>
        <p:spPr>
          <a:xfrm>
            <a:off x="1277700" y="456500"/>
            <a:ext cx="6745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Airflow : détail du DAG orchestrateur</a:t>
            </a:r>
            <a:endParaRPr sz="1650">
              <a:solidFill>
                <a:srgbClr val="0E2739"/>
              </a:solidFill>
            </a:endParaRPr>
          </a:p>
        </p:txBody>
      </p:sp>
      <p:pic>
        <p:nvPicPr>
          <p:cNvPr id="236" name="Google Shape;236;g37f33bf8439_0_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2225" y="1047500"/>
            <a:ext cx="6446476" cy="384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g37f33bf8439_0_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37f33bf8439_0_155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g37f33bf8439_0_155"/>
          <p:cNvSpPr txBox="1"/>
          <p:nvPr/>
        </p:nvSpPr>
        <p:spPr>
          <a:xfrm>
            <a:off x="1277700" y="456500"/>
            <a:ext cx="3537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Pipelines Jenkins</a:t>
            </a:r>
            <a:r>
              <a:rPr lang="fr" sz="1650">
                <a:solidFill>
                  <a:srgbClr val="0E2739"/>
                </a:solidFill>
              </a:rPr>
              <a:t> </a:t>
            </a:r>
            <a:endParaRPr sz="1650">
              <a:solidFill>
                <a:srgbClr val="0E2739"/>
              </a:solidFill>
            </a:endParaRPr>
          </a:p>
        </p:txBody>
      </p:sp>
      <p:pic>
        <p:nvPicPr>
          <p:cNvPr id="244" name="Google Shape;244;g37f33bf8439_0_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47500"/>
            <a:ext cx="8774301" cy="384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g37f33bf8439_0_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37f33bf8439_0_165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37f33bf8439_0_165"/>
          <p:cNvSpPr txBox="1"/>
          <p:nvPr/>
        </p:nvSpPr>
        <p:spPr>
          <a:xfrm>
            <a:off x="1277700" y="456500"/>
            <a:ext cx="6894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mlFlow</a:t>
            </a:r>
            <a:r>
              <a:rPr lang="fr" sz="1650">
                <a:solidFill>
                  <a:srgbClr val="0E2739"/>
                </a:solidFill>
              </a:rPr>
              <a:t> : les versions et le tag champion que l’application utilise</a:t>
            </a:r>
            <a:endParaRPr sz="1650">
              <a:solidFill>
                <a:srgbClr val="0E2739"/>
              </a:solidFill>
            </a:endParaRPr>
          </a:p>
        </p:txBody>
      </p:sp>
      <p:pic>
        <p:nvPicPr>
          <p:cNvPr id="252" name="Google Shape;252;g37f33bf8439_0_165" title="ml_flow-champio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47500"/>
            <a:ext cx="7911694" cy="369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g37f33bf8439_0_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37f33bf8439_0_173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37f33bf8439_0_173"/>
          <p:cNvSpPr txBox="1"/>
          <p:nvPr/>
        </p:nvSpPr>
        <p:spPr>
          <a:xfrm>
            <a:off x="1277700" y="456500"/>
            <a:ext cx="3537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NeonDB</a:t>
            </a:r>
            <a:r>
              <a:rPr lang="fr" sz="1650">
                <a:solidFill>
                  <a:srgbClr val="0E2739"/>
                </a:solidFill>
              </a:rPr>
              <a:t> </a:t>
            </a:r>
            <a:endParaRPr sz="1650">
              <a:solidFill>
                <a:srgbClr val="0E2739"/>
              </a:solidFill>
            </a:endParaRPr>
          </a:p>
        </p:txBody>
      </p:sp>
      <p:sp>
        <p:nvSpPr>
          <p:cNvPr id="260" name="Google Shape;260;g37f33bf8439_0_173"/>
          <p:cNvSpPr txBox="1"/>
          <p:nvPr/>
        </p:nvSpPr>
        <p:spPr>
          <a:xfrm>
            <a:off x="10225" y="1315425"/>
            <a:ext cx="2542500" cy="3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</a:rPr>
              <a:t>La table </a:t>
            </a:r>
            <a:r>
              <a:rPr b="1" lang="fr" sz="900">
                <a:solidFill>
                  <a:schemeClr val="dk1"/>
                </a:solidFill>
              </a:rPr>
              <a:t>housing_prices</a:t>
            </a:r>
            <a:r>
              <a:rPr lang="fr" sz="900">
                <a:solidFill>
                  <a:schemeClr val="dk1"/>
                </a:solidFill>
              </a:rPr>
              <a:t> contient les </a:t>
            </a:r>
            <a:r>
              <a:rPr lang="fr" sz="900">
                <a:solidFill>
                  <a:schemeClr val="dk1"/>
                </a:solidFill>
              </a:rPr>
              <a:t>caractéristiques</a:t>
            </a:r>
            <a:r>
              <a:rPr lang="fr" sz="900">
                <a:solidFill>
                  <a:schemeClr val="dk1"/>
                </a:solidFill>
              </a:rPr>
              <a:t> des biens immobiliers avec deux colonnes pour les prix : 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</a:rPr>
              <a:t>price : pour la donnée servant à </a:t>
            </a:r>
            <a:r>
              <a:rPr lang="fr" sz="900">
                <a:solidFill>
                  <a:schemeClr val="dk1"/>
                </a:solidFill>
              </a:rPr>
              <a:t>l'entraînement</a:t>
            </a:r>
            <a:r>
              <a:rPr lang="fr" sz="900">
                <a:solidFill>
                  <a:schemeClr val="dk1"/>
                </a:solidFill>
              </a:rPr>
              <a:t> du modèle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</a:rPr>
              <a:t>price_predict : pour la donnée prédite (cela nous permet d’exclure de </a:t>
            </a:r>
            <a:r>
              <a:rPr lang="fr" sz="900">
                <a:solidFill>
                  <a:schemeClr val="dk1"/>
                </a:solidFill>
              </a:rPr>
              <a:t>l'entraînement</a:t>
            </a:r>
            <a:r>
              <a:rPr lang="fr" sz="900">
                <a:solidFill>
                  <a:schemeClr val="dk1"/>
                </a:solidFill>
              </a:rPr>
              <a:t> les prix </a:t>
            </a:r>
            <a:r>
              <a:rPr lang="fr" sz="900">
                <a:solidFill>
                  <a:schemeClr val="dk1"/>
                </a:solidFill>
              </a:rPr>
              <a:t>prédits</a:t>
            </a:r>
            <a:r>
              <a:rPr lang="fr" sz="900">
                <a:solidFill>
                  <a:schemeClr val="dk1"/>
                </a:solidFill>
              </a:rPr>
              <a:t>)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</a:rPr>
              <a:t>Et une colonne date_creation qui indique la date d’insertion d’une ligne en base de données.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</a:rPr>
              <a:t>La table </a:t>
            </a:r>
            <a:r>
              <a:rPr b="1" lang="fr" sz="900">
                <a:solidFill>
                  <a:schemeClr val="dk1"/>
                </a:solidFill>
              </a:rPr>
              <a:t>housing_price_real </a:t>
            </a:r>
            <a:r>
              <a:rPr lang="fr" sz="900">
                <a:solidFill>
                  <a:schemeClr val="dk1"/>
                </a:solidFill>
              </a:rPr>
              <a:t>contient elle la donnée du marché récupérée depuis l’API de vente de biens </a:t>
            </a:r>
            <a:r>
              <a:rPr lang="fr" sz="900">
                <a:solidFill>
                  <a:schemeClr val="dk1"/>
                </a:solidFill>
              </a:rPr>
              <a:t>immobiliers (housing real prices).</a:t>
            </a:r>
            <a:endParaRPr sz="900">
              <a:solidFill>
                <a:schemeClr val="dk1"/>
              </a:solidFill>
            </a:endParaRPr>
          </a:p>
        </p:txBody>
      </p:sp>
      <p:pic>
        <p:nvPicPr>
          <p:cNvPr id="261" name="Google Shape;261;g37f33bf8439_0_173" title="neondb_colonne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2850" y="278138"/>
            <a:ext cx="2309614" cy="458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37f33bf8439_0_1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8164" y="304800"/>
            <a:ext cx="3522334" cy="458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g37f33bf8439_0_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37f33bf8439_0_191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37f33bf8439_0_191"/>
          <p:cNvSpPr txBox="1"/>
          <p:nvPr/>
        </p:nvSpPr>
        <p:spPr>
          <a:xfrm>
            <a:off x="1277700" y="456500"/>
            <a:ext cx="67221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S3 avec les </a:t>
            </a:r>
            <a:r>
              <a:rPr lang="fr" sz="1650">
                <a:solidFill>
                  <a:srgbClr val="0E2739"/>
                </a:solidFill>
              </a:rPr>
              <a:t>répertoires</a:t>
            </a:r>
            <a:r>
              <a:rPr lang="fr" sz="1650">
                <a:solidFill>
                  <a:srgbClr val="0E2739"/>
                </a:solidFill>
              </a:rPr>
              <a:t> de stockage des fichiers de l’application, et des metrics MLflow </a:t>
            </a:r>
            <a:r>
              <a:rPr lang="fr" sz="1650">
                <a:solidFill>
                  <a:srgbClr val="0E2739"/>
                </a:solidFill>
              </a:rPr>
              <a:t> </a:t>
            </a:r>
            <a:endParaRPr sz="1650">
              <a:solidFill>
                <a:srgbClr val="0E2739"/>
              </a:solidFill>
            </a:endParaRPr>
          </a:p>
        </p:txBody>
      </p:sp>
      <p:pic>
        <p:nvPicPr>
          <p:cNvPr id="270" name="Google Shape;270;g37f33bf8439_0_191" title="s3_mlflo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5500" y="1193600"/>
            <a:ext cx="3568724" cy="369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37f33bf8439_0_191" title="s3_app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075" y="1193600"/>
            <a:ext cx="3568724" cy="369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g3a9306b5136_0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3a9306b5136_0_69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g3a9306b5136_0_69"/>
          <p:cNvSpPr txBox="1"/>
          <p:nvPr/>
        </p:nvSpPr>
        <p:spPr>
          <a:xfrm>
            <a:off x="1277700" y="456500"/>
            <a:ext cx="6722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Demo</a:t>
            </a:r>
            <a:r>
              <a:rPr lang="fr" sz="1650">
                <a:solidFill>
                  <a:srgbClr val="0E2739"/>
                </a:solidFill>
              </a:rPr>
              <a:t>  </a:t>
            </a:r>
            <a:endParaRPr sz="1650">
              <a:solidFill>
                <a:srgbClr val="0E2739"/>
              </a:solidFill>
            </a:endParaRPr>
          </a:p>
        </p:txBody>
      </p:sp>
      <p:pic>
        <p:nvPicPr>
          <p:cNvPr id="279" name="Google Shape;279;g3a9306b5136_0_69" title="demo_housing_prices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7300" y="11136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5774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a9306b5136_0_19"/>
          <p:cNvSpPr txBox="1"/>
          <p:nvPr>
            <p:ph idx="4294967295" type="ctrTitle"/>
          </p:nvPr>
        </p:nvSpPr>
        <p:spPr>
          <a:xfrm>
            <a:off x="0" y="392775"/>
            <a:ext cx="8160600" cy="46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000">
                <a:solidFill>
                  <a:schemeClr val="lt1"/>
                </a:solidFill>
              </a:rPr>
              <a:t>Conclusion – Un pipeline complet avec une architecture MLOps similaire à celle du projet de </a:t>
            </a:r>
            <a:r>
              <a:rPr b="1" lang="fr" sz="1000">
                <a:solidFill>
                  <a:schemeClr val="lt1"/>
                </a:solidFill>
              </a:rPr>
              <a:t>détection de Fraude bancaire du block 3</a:t>
            </a:r>
            <a:endParaRPr b="1"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Char char="-"/>
            </a:pPr>
            <a:r>
              <a:rPr b="1" lang="fr" sz="1000">
                <a:solidFill>
                  <a:schemeClr val="lt1"/>
                </a:solidFill>
              </a:rPr>
              <a:t>API FastAPI qui alimente un modèle ML hébergé et versionné dans MLflow.</a:t>
            </a:r>
            <a:endParaRPr b="1" sz="1000">
              <a:solidFill>
                <a:schemeClr val="lt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-"/>
            </a:pPr>
            <a:r>
              <a:rPr b="1" lang="fr" sz="1000">
                <a:solidFill>
                  <a:schemeClr val="lt1"/>
                </a:solidFill>
              </a:rPr>
              <a:t>Orchestration avec Airflow, pilotant : la récupération de la donnée du marché et son insertion en base de données, la surveillance continue du modèle via Evidently et le ré-entraînement du modèle.</a:t>
            </a:r>
            <a:endParaRPr b="1"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-"/>
            </a:pPr>
            <a:r>
              <a:rPr b="1" lang="fr" sz="1000">
                <a:solidFill>
                  <a:schemeClr val="lt1"/>
                </a:solidFill>
              </a:rPr>
              <a:t>Des pipelines CI / CD avec Jenkins connectés au dépôt GitHub</a:t>
            </a:r>
            <a:r>
              <a:rPr b="1" lang="fr" sz="1000">
                <a:solidFill>
                  <a:schemeClr val="lt1"/>
                </a:solidFill>
              </a:rPr>
              <a:t>.</a:t>
            </a:r>
            <a:endParaRPr b="1"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-"/>
            </a:pPr>
            <a:r>
              <a:rPr b="1" lang="fr" sz="1000">
                <a:solidFill>
                  <a:schemeClr val="lt1"/>
                </a:solidFill>
              </a:rPr>
              <a:t>Une interface utilisateur Streamlit pour la prédiction des prix des biens immobiliers.</a:t>
            </a:r>
            <a:endParaRPr b="1"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-"/>
            </a:pPr>
            <a:r>
              <a:rPr b="1" lang="fr" sz="1000">
                <a:solidFill>
                  <a:schemeClr val="lt1"/>
                </a:solidFill>
              </a:rPr>
              <a:t>Le tout déployé sur AWS avec une base données hébergée dans NeonDB.</a:t>
            </a:r>
            <a:endParaRPr b="1"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000">
                <a:solidFill>
                  <a:schemeClr val="lt1"/>
                </a:solidFill>
              </a:rPr>
              <a:t>C’est un projet de groupe que nous avons réalisé à quatre en mettant en place ensemble l’architecture, en s’étant séparé les t</a:t>
            </a:r>
            <a:r>
              <a:rPr b="1" lang="fr" sz="1000">
                <a:solidFill>
                  <a:schemeClr val="lt1"/>
                </a:solidFill>
              </a:rPr>
              <a:t>âches avec nos documents sur Google Drive pour les partager : </a:t>
            </a:r>
            <a:endParaRPr b="1"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Char char="-"/>
            </a:pPr>
            <a:r>
              <a:rPr b="1" lang="fr" sz="1000">
                <a:solidFill>
                  <a:schemeClr val="lt1"/>
                </a:solidFill>
              </a:rPr>
              <a:t>Maxime pour la partie rédaction de l’architecture, des schémas, de la présentation pour le démo day et de l’interface Streamlit.</a:t>
            </a:r>
            <a:endParaRPr b="1"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-"/>
            </a:pPr>
            <a:r>
              <a:rPr b="1" lang="fr" sz="1000">
                <a:solidFill>
                  <a:schemeClr val="lt1"/>
                </a:solidFill>
              </a:rPr>
              <a:t>Florent pour la mise en place via le notebook du modèle de machine learning, son déploiement dans MLflow.</a:t>
            </a:r>
            <a:endParaRPr b="1"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-"/>
            </a:pPr>
            <a:r>
              <a:rPr b="1" lang="fr" sz="1000">
                <a:solidFill>
                  <a:schemeClr val="lt1"/>
                </a:solidFill>
              </a:rPr>
              <a:t>Khoi pour la partie base de données et des Dags Airflow.</a:t>
            </a:r>
            <a:endParaRPr b="1"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-"/>
            </a:pPr>
            <a:r>
              <a:rPr b="1" lang="fr" sz="1000">
                <a:solidFill>
                  <a:schemeClr val="lt1"/>
                </a:solidFill>
              </a:rPr>
              <a:t>Aurélien pour la partie CI /CD avec la mise en place des pipelines Jenkins, des API et du déploiement via Docker sur le cloud AWS.</a:t>
            </a:r>
            <a:endParaRPr b="1" sz="10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lt1"/>
                </a:solidFill>
              </a:rPr>
              <a:t>Enfin nous avions réuni notre travail pour être prêt le jour j qui est venu très vite pour le demo day de la formation Lead Data Science &amp; Engineering… :-)</a:t>
            </a:r>
            <a:endParaRPr b="1" sz="10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1000">
              <a:solidFill>
                <a:schemeClr val="lt1"/>
              </a:solidFill>
            </a:endParaRPr>
          </a:p>
        </p:txBody>
      </p:sp>
      <p:pic>
        <p:nvPicPr>
          <p:cNvPr id="285" name="Google Shape;285;g3a9306b5136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6900" cy="392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DBD0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7"/>
          <p:cNvSpPr txBox="1"/>
          <p:nvPr>
            <p:ph idx="4294967295" type="ctrTitle"/>
          </p:nvPr>
        </p:nvSpPr>
        <p:spPr>
          <a:xfrm>
            <a:off x="1235600" y="1742168"/>
            <a:ext cx="5315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fr" sz="56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Merci</a:t>
            </a:r>
            <a:r>
              <a:rPr b="1" i="0" lang="fr" sz="5600" u="none" cap="none" strike="noStrik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! </a:t>
            </a:r>
            <a:endParaRPr b="1" i="0" sz="56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91" name="Google Shape;29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8625" y="3006625"/>
            <a:ext cx="4599299" cy="2136876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7"/>
          <p:cNvSpPr txBox="1"/>
          <p:nvPr>
            <p:ph idx="4294967295" type="ctrTitle"/>
          </p:nvPr>
        </p:nvSpPr>
        <p:spPr>
          <a:xfrm>
            <a:off x="1235603" y="2665575"/>
            <a:ext cx="67350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400">
                <a:solidFill>
                  <a:srgbClr val="0E3449"/>
                </a:solidFill>
                <a:latin typeface="Inter Medium"/>
                <a:ea typeface="Inter Medium"/>
                <a:cs typeface="Inter Medium"/>
                <a:sym typeface="Inter Medium"/>
              </a:rPr>
              <a:t>D’autres aventures sont à trouver :-)</a:t>
            </a:r>
            <a:endParaRPr b="0" i="0" sz="2400" u="none" cap="none" strike="noStrike">
              <a:solidFill>
                <a:srgbClr val="0E3449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293" name="Google Shape;29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4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"/>
          <p:cNvSpPr txBox="1"/>
          <p:nvPr>
            <p:ph idx="4294967295" type="ctrTitle"/>
          </p:nvPr>
        </p:nvSpPr>
        <p:spPr>
          <a:xfrm>
            <a:off x="1040272" y="1702750"/>
            <a:ext cx="5315100" cy="13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fr" sz="45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Contexte</a:t>
            </a:r>
            <a:endParaRPr b="1" i="0" sz="4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4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7" name="Google Shape;7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5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5"/>
          <p:cNvSpPr txBox="1"/>
          <p:nvPr/>
        </p:nvSpPr>
        <p:spPr>
          <a:xfrm>
            <a:off x="1287050" y="430150"/>
            <a:ext cx="3000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Contexte</a:t>
            </a:r>
            <a:endParaRPr sz="1650">
              <a:solidFill>
                <a:srgbClr val="0E2739"/>
              </a:solidFill>
            </a:endParaRPr>
          </a:p>
        </p:txBody>
      </p:sp>
      <p:pic>
        <p:nvPicPr>
          <p:cNvPr id="85" name="Google Shape;8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75" y="1174081"/>
            <a:ext cx="41910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75" y="1819831"/>
            <a:ext cx="41910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75" y="2309456"/>
            <a:ext cx="41910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75" y="3111531"/>
            <a:ext cx="419100" cy="1333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5"/>
          <p:cNvSpPr txBox="1"/>
          <p:nvPr/>
        </p:nvSpPr>
        <p:spPr>
          <a:xfrm>
            <a:off x="997800" y="1011900"/>
            <a:ext cx="78972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50" u="sng">
                <a:solidFill>
                  <a:schemeClr val="hlink"/>
                </a:solidFill>
                <a:hlinkClick r:id="rId5"/>
              </a:rPr>
              <a:t>Est’Immo</a:t>
            </a:r>
            <a:r>
              <a:rPr lang="fr" sz="1350">
                <a:solidFill>
                  <a:srgbClr val="3B4046"/>
                </a:solidFill>
              </a:rPr>
              <a:t> : Est une plateforme en ligne permettant d’estimer et de consulter des annonces, de biens immobiliers. L’estimation est réalisée avec un modèle de machine learning (ML).</a:t>
            </a:r>
            <a:endParaRPr sz="1350">
              <a:solidFill>
                <a:srgbClr val="3B4046"/>
              </a:solidFill>
            </a:endParaRPr>
          </a:p>
        </p:txBody>
      </p:sp>
      <p:sp>
        <p:nvSpPr>
          <p:cNvPr id="90" name="Google Shape;90;p5"/>
          <p:cNvSpPr txBox="1"/>
          <p:nvPr/>
        </p:nvSpPr>
        <p:spPr>
          <a:xfrm>
            <a:off x="997925" y="1643400"/>
            <a:ext cx="78972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50">
                <a:solidFill>
                  <a:srgbClr val="3B4046"/>
                </a:solidFill>
              </a:rPr>
              <a:t>Besoin :</a:t>
            </a:r>
            <a:r>
              <a:rPr lang="fr" sz="1350">
                <a:solidFill>
                  <a:srgbClr val="3B4046"/>
                </a:solidFill>
              </a:rPr>
              <a:t> Mise en place d’une fonctionnalité permettant d'estimer son bien avant de le mettre en vente.</a:t>
            </a:r>
            <a:endParaRPr sz="1350">
              <a:solidFill>
                <a:srgbClr val="3B4046"/>
              </a:solidFill>
            </a:endParaRPr>
          </a:p>
        </p:txBody>
      </p:sp>
      <p:sp>
        <p:nvSpPr>
          <p:cNvPr id="91" name="Google Shape;91;p5"/>
          <p:cNvSpPr txBox="1"/>
          <p:nvPr/>
        </p:nvSpPr>
        <p:spPr>
          <a:xfrm>
            <a:off x="1018950" y="2183550"/>
            <a:ext cx="78549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50">
                <a:solidFill>
                  <a:srgbClr val="3B4046"/>
                </a:solidFill>
              </a:rPr>
              <a:t>Valeur ajoutée</a:t>
            </a:r>
            <a:r>
              <a:rPr lang="fr" sz="1350">
                <a:solidFill>
                  <a:srgbClr val="3B4046"/>
                </a:solidFill>
              </a:rPr>
              <a:t> </a:t>
            </a:r>
            <a:r>
              <a:rPr b="1" lang="fr" sz="1350">
                <a:solidFill>
                  <a:srgbClr val="3B4046"/>
                </a:solidFill>
              </a:rPr>
              <a:t>:</a:t>
            </a:r>
            <a:r>
              <a:rPr lang="fr" sz="1350">
                <a:solidFill>
                  <a:srgbClr val="3B4046"/>
                </a:solidFill>
              </a:rPr>
              <a:t> Aider les vendeurs à fixer un prix le plus pertinent possible basé sur les ventes déjà réalisées (récupérées depuis une API), qui fournit la donnée </a:t>
            </a:r>
            <a:r>
              <a:rPr lang="fr" sz="1350">
                <a:solidFill>
                  <a:srgbClr val="3B4046"/>
                </a:solidFill>
              </a:rPr>
              <a:t>d'entraînement du modèle de ML qui sert à la prédiction des prix.</a:t>
            </a:r>
            <a:endParaRPr sz="1350">
              <a:solidFill>
                <a:srgbClr val="3B4046"/>
              </a:solidFill>
            </a:endParaRPr>
          </a:p>
        </p:txBody>
      </p:sp>
      <p:sp>
        <p:nvSpPr>
          <p:cNvPr id="92" name="Google Shape;92;p5"/>
          <p:cNvSpPr txBox="1"/>
          <p:nvPr/>
        </p:nvSpPr>
        <p:spPr>
          <a:xfrm>
            <a:off x="1039925" y="2952113"/>
            <a:ext cx="78132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50">
                <a:solidFill>
                  <a:srgbClr val="3B4046"/>
                </a:solidFill>
              </a:rPr>
              <a:t>Problématique</a:t>
            </a:r>
            <a:r>
              <a:rPr lang="fr" sz="1350">
                <a:solidFill>
                  <a:srgbClr val="3B4046"/>
                </a:solidFill>
              </a:rPr>
              <a:t> </a:t>
            </a:r>
            <a:r>
              <a:rPr b="1" lang="fr" sz="1350">
                <a:solidFill>
                  <a:srgbClr val="3B4046"/>
                </a:solidFill>
              </a:rPr>
              <a:t>:</a:t>
            </a:r>
            <a:r>
              <a:rPr lang="fr" sz="1350">
                <a:solidFill>
                  <a:srgbClr val="3B4046"/>
                </a:solidFill>
              </a:rPr>
              <a:t> Réaliser une architecture permettant d’intégrer de la donnée de bien immobiliers via une API, de prédire d’entra</a:t>
            </a:r>
            <a:r>
              <a:rPr lang="fr" sz="1350">
                <a:solidFill>
                  <a:srgbClr val="3B4046"/>
                </a:solidFill>
              </a:rPr>
              <a:t>îner </a:t>
            </a:r>
            <a:r>
              <a:rPr lang="fr" sz="1350">
                <a:solidFill>
                  <a:srgbClr val="3B4046"/>
                </a:solidFill>
              </a:rPr>
              <a:t>et réentraîner le modèle de ML de façon automatique, tout en garantissant une qualité du code et des données à travers des tests automatisés. </a:t>
            </a:r>
            <a:endParaRPr sz="1350">
              <a:solidFill>
                <a:srgbClr val="3B4046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4F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7f33bf8439_0_26"/>
          <p:cNvSpPr txBox="1"/>
          <p:nvPr>
            <p:ph idx="4294967295" type="ctrTitle"/>
          </p:nvPr>
        </p:nvSpPr>
        <p:spPr>
          <a:xfrm>
            <a:off x="1040272" y="1702750"/>
            <a:ext cx="5315100" cy="13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fr" sz="45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Architecture</a:t>
            </a:r>
            <a:endParaRPr b="1" i="0" sz="4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4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8" name="Google Shape;98;g37f33bf8439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g37f33bf8439_0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37f33bf8439_0_31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g37f33bf8439_0_31"/>
          <p:cNvSpPr txBox="1"/>
          <p:nvPr/>
        </p:nvSpPr>
        <p:spPr>
          <a:xfrm>
            <a:off x="1287050" y="430150"/>
            <a:ext cx="3000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Architecture générale</a:t>
            </a:r>
            <a:endParaRPr sz="1650">
              <a:solidFill>
                <a:srgbClr val="0E2739"/>
              </a:solidFill>
            </a:endParaRPr>
          </a:p>
        </p:txBody>
      </p:sp>
      <p:pic>
        <p:nvPicPr>
          <p:cNvPr id="106" name="Google Shape;106;g37f33bf8439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2675" y="1021150"/>
            <a:ext cx="6664274" cy="387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g37f33bf8439_0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37f33bf8439_0_48"/>
          <p:cNvSpPr txBox="1"/>
          <p:nvPr/>
        </p:nvSpPr>
        <p:spPr>
          <a:xfrm>
            <a:off x="1287050" y="430150"/>
            <a:ext cx="3000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Architecture générale</a:t>
            </a:r>
            <a:endParaRPr sz="1650">
              <a:solidFill>
                <a:srgbClr val="0E2739"/>
              </a:solidFill>
            </a:endParaRPr>
          </a:p>
        </p:txBody>
      </p:sp>
      <p:sp>
        <p:nvSpPr>
          <p:cNvPr id="113" name="Google Shape;113;g37f33bf8439_0_48"/>
          <p:cNvSpPr txBox="1"/>
          <p:nvPr/>
        </p:nvSpPr>
        <p:spPr>
          <a:xfrm>
            <a:off x="151675" y="868750"/>
            <a:ext cx="8892900" cy="43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</a:rPr>
              <a:t>Notre projet repose sur une architecture cloud déployée sur </a:t>
            </a:r>
            <a:r>
              <a:rPr b="1" lang="fr" sz="900">
                <a:solidFill>
                  <a:schemeClr val="dk1"/>
                </a:solidFill>
              </a:rPr>
              <a:t>AWS (EC2, S3) </a:t>
            </a:r>
            <a:r>
              <a:rPr lang="fr" sz="900">
                <a:solidFill>
                  <a:schemeClr val="dk1"/>
                </a:solidFill>
              </a:rPr>
              <a:t>avec des serveurs </a:t>
            </a:r>
            <a:r>
              <a:rPr b="1" lang="fr" sz="900">
                <a:solidFill>
                  <a:schemeClr val="dk1"/>
                </a:solidFill>
              </a:rPr>
              <a:t>dédiés</a:t>
            </a:r>
            <a:r>
              <a:rPr lang="fr" sz="900">
                <a:solidFill>
                  <a:schemeClr val="dk1"/>
                </a:solidFill>
              </a:rPr>
              <a:t> : </a:t>
            </a:r>
            <a:r>
              <a:rPr b="1" lang="fr" sz="900">
                <a:solidFill>
                  <a:schemeClr val="dk1"/>
                </a:solidFill>
              </a:rPr>
              <a:t>Airflow</a:t>
            </a:r>
            <a:r>
              <a:rPr lang="fr" sz="900">
                <a:solidFill>
                  <a:schemeClr val="dk1"/>
                </a:solidFill>
              </a:rPr>
              <a:t>, </a:t>
            </a:r>
            <a:r>
              <a:rPr b="1" lang="fr" sz="900">
                <a:solidFill>
                  <a:schemeClr val="dk1"/>
                </a:solidFill>
              </a:rPr>
              <a:t>Jenkins</a:t>
            </a:r>
            <a:r>
              <a:rPr lang="fr" sz="900">
                <a:solidFill>
                  <a:schemeClr val="dk1"/>
                </a:solidFill>
              </a:rPr>
              <a:t>, </a:t>
            </a:r>
            <a:r>
              <a:rPr b="1" lang="fr" sz="900">
                <a:solidFill>
                  <a:schemeClr val="dk1"/>
                </a:solidFill>
              </a:rPr>
              <a:t>FastAPI-Streamlit,</a:t>
            </a:r>
            <a:r>
              <a:rPr lang="fr" sz="900">
                <a:solidFill>
                  <a:schemeClr val="dk1"/>
                </a:solidFill>
              </a:rPr>
              <a:t> et </a:t>
            </a:r>
            <a:r>
              <a:rPr b="1" lang="fr" sz="900">
                <a:solidFill>
                  <a:schemeClr val="dk1"/>
                </a:solidFill>
              </a:rPr>
              <a:t>MLflow</a:t>
            </a:r>
            <a:br>
              <a:rPr lang="fr" sz="900">
                <a:solidFill>
                  <a:schemeClr val="dk1"/>
                </a:solidFill>
              </a:rPr>
            </a:br>
            <a:r>
              <a:rPr lang="fr" sz="900">
                <a:solidFill>
                  <a:schemeClr val="dk1"/>
                </a:solidFill>
              </a:rPr>
              <a:t>L’ensemble du code est </a:t>
            </a:r>
            <a:r>
              <a:rPr b="1" lang="fr" sz="900">
                <a:solidFill>
                  <a:schemeClr val="dk1"/>
                </a:solidFill>
              </a:rPr>
              <a:t>dockerisé</a:t>
            </a:r>
            <a:r>
              <a:rPr lang="fr" sz="900">
                <a:solidFill>
                  <a:schemeClr val="dk1"/>
                </a:solidFill>
              </a:rPr>
              <a:t> pour assurer portabilité et cohérence des environnements.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</a:rPr>
              <a:t>L’architecture est organisée autour de </a:t>
            </a:r>
            <a:r>
              <a:rPr b="1" lang="fr" sz="900">
                <a:solidFill>
                  <a:schemeClr val="dk1"/>
                </a:solidFill>
              </a:rPr>
              <a:t>trois pipelines principaux</a:t>
            </a:r>
            <a:r>
              <a:rPr lang="fr" sz="900">
                <a:solidFill>
                  <a:schemeClr val="dk1"/>
                </a:solidFill>
              </a:rPr>
              <a:t> et une interface utilisateur: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b="1" lang="fr" sz="900" u="sng">
                <a:solidFill>
                  <a:schemeClr val="dk1"/>
                </a:solidFill>
              </a:rPr>
              <a:t>Pipeline de récupération de la donnée du marché et de monitoring</a:t>
            </a:r>
            <a:r>
              <a:rPr lang="fr" sz="900">
                <a:solidFill>
                  <a:schemeClr val="dk1"/>
                </a:solidFill>
              </a:rPr>
              <a:t> : 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</a:pPr>
            <a:r>
              <a:rPr b="1" lang="fr" sz="900">
                <a:solidFill>
                  <a:schemeClr val="dk1"/>
                </a:solidFill>
              </a:rPr>
              <a:t>Un</a:t>
            </a:r>
            <a:r>
              <a:rPr lang="fr" sz="900">
                <a:solidFill>
                  <a:schemeClr val="dk1"/>
                </a:solidFill>
              </a:rPr>
              <a:t> </a:t>
            </a:r>
            <a:r>
              <a:rPr b="1" lang="fr" sz="900">
                <a:solidFill>
                  <a:schemeClr val="dk1"/>
                </a:solidFill>
              </a:rPr>
              <a:t>DAG Airflow </a:t>
            </a:r>
            <a:r>
              <a:rPr lang="fr" sz="900">
                <a:solidFill>
                  <a:schemeClr val="dk1"/>
                </a:solidFill>
              </a:rPr>
              <a:t>appel une fois par semaine l’API permettant d’obtenir les prix de vente des biens immobiliers du marché (</a:t>
            </a:r>
            <a:r>
              <a:rPr b="1" lang="fr" sz="900">
                <a:solidFill>
                  <a:schemeClr val="dk1"/>
                </a:solidFill>
              </a:rPr>
              <a:t>endpoint /housing_real)</a:t>
            </a:r>
            <a:r>
              <a:rPr lang="fr" sz="900">
                <a:solidFill>
                  <a:schemeClr val="dk1"/>
                </a:solidFill>
              </a:rPr>
              <a:t> et dépose la donnée sur le </a:t>
            </a:r>
            <a:r>
              <a:rPr b="1" lang="fr" sz="900">
                <a:solidFill>
                  <a:schemeClr val="dk1"/>
                </a:solidFill>
              </a:rPr>
              <a:t>S3</a:t>
            </a:r>
            <a:r>
              <a:rPr lang="fr" sz="900">
                <a:solidFill>
                  <a:schemeClr val="dk1"/>
                </a:solidFill>
              </a:rPr>
              <a:t> au format csv.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</a:pPr>
            <a:r>
              <a:rPr b="1" lang="fr" sz="900">
                <a:solidFill>
                  <a:schemeClr val="dk1"/>
                </a:solidFill>
              </a:rPr>
              <a:t>Un DAG Airflow</a:t>
            </a:r>
            <a:r>
              <a:rPr lang="fr" sz="900">
                <a:solidFill>
                  <a:schemeClr val="dk1"/>
                </a:solidFill>
              </a:rPr>
              <a:t> exécute un job Jenkins intégrant </a:t>
            </a:r>
            <a:r>
              <a:rPr b="1" lang="fr" sz="900">
                <a:solidFill>
                  <a:schemeClr val="dk1"/>
                </a:solidFill>
              </a:rPr>
              <a:t>Evidently</a:t>
            </a:r>
            <a:r>
              <a:rPr lang="fr" sz="900">
                <a:solidFill>
                  <a:schemeClr val="dk1"/>
                </a:solidFill>
              </a:rPr>
              <a:t> pour détecter et visualiser le </a:t>
            </a:r>
            <a:r>
              <a:rPr b="1" lang="fr" sz="900">
                <a:solidFill>
                  <a:schemeClr val="dk1"/>
                </a:solidFill>
              </a:rPr>
              <a:t>data drift à partir de la donnée d'entraînement du modèle et la donnée du marché</a:t>
            </a:r>
            <a:r>
              <a:rPr lang="fr" sz="900">
                <a:solidFill>
                  <a:schemeClr val="dk1"/>
                </a:solidFill>
              </a:rPr>
              <a:t>, avec génération de rapports HTML stockés sur </a:t>
            </a:r>
            <a:r>
              <a:rPr b="1" lang="fr" sz="900">
                <a:solidFill>
                  <a:schemeClr val="dk1"/>
                </a:solidFill>
              </a:rPr>
              <a:t>S3</a:t>
            </a:r>
            <a:r>
              <a:rPr lang="fr" sz="900">
                <a:solidFill>
                  <a:schemeClr val="dk1"/>
                </a:solidFill>
              </a:rPr>
              <a:t>.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</a:pPr>
            <a:r>
              <a:rPr b="1" lang="fr" sz="900">
                <a:solidFill>
                  <a:schemeClr val="dk1"/>
                </a:solidFill>
              </a:rPr>
              <a:t>Un DAG Airflow </a:t>
            </a:r>
            <a:r>
              <a:rPr lang="fr" sz="900">
                <a:solidFill>
                  <a:schemeClr val="dk1"/>
                </a:solidFill>
              </a:rPr>
              <a:t>insère la donnée récupérée du marché dans la table permettant l'entraînement du modèle de ML (en vu d’un ré-entraînement).</a:t>
            </a:r>
            <a:endParaRPr sz="9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b="1" lang="fr" sz="900" u="sng">
                <a:solidFill>
                  <a:schemeClr val="dk1"/>
                </a:solidFill>
              </a:rPr>
              <a:t>Pipeline d’entraînement et d’enregistrement du modèle de ML dans MLflow</a:t>
            </a:r>
            <a:r>
              <a:rPr lang="fr" sz="900" u="sng">
                <a:solidFill>
                  <a:schemeClr val="dk1"/>
                </a:solidFill>
              </a:rPr>
              <a:t> </a:t>
            </a:r>
            <a:r>
              <a:rPr lang="fr" sz="900">
                <a:solidFill>
                  <a:schemeClr val="dk1"/>
                </a:solidFill>
              </a:rPr>
              <a:t>: orchestré par </a:t>
            </a:r>
            <a:r>
              <a:rPr b="1" lang="fr" sz="900">
                <a:solidFill>
                  <a:schemeClr val="dk1"/>
                </a:solidFill>
              </a:rPr>
              <a:t>Airflow</a:t>
            </a:r>
            <a:r>
              <a:rPr lang="fr" sz="900">
                <a:solidFill>
                  <a:schemeClr val="dk1"/>
                </a:solidFill>
              </a:rPr>
              <a:t>, il déclenche un </a:t>
            </a:r>
            <a:r>
              <a:rPr b="1" lang="fr" sz="900">
                <a:solidFill>
                  <a:schemeClr val="dk1"/>
                </a:solidFill>
              </a:rPr>
              <a:t>job Jenkins</a:t>
            </a:r>
            <a:r>
              <a:rPr lang="fr" sz="900">
                <a:solidFill>
                  <a:schemeClr val="dk1"/>
                </a:solidFill>
              </a:rPr>
              <a:t> (CI/CD et Continuous Training, avec gestion du code sur </a:t>
            </a:r>
            <a:r>
              <a:rPr b="1" lang="fr" sz="900">
                <a:solidFill>
                  <a:schemeClr val="dk1"/>
                </a:solidFill>
              </a:rPr>
              <a:t>GitHub</a:t>
            </a:r>
            <a:r>
              <a:rPr lang="fr" sz="900">
                <a:solidFill>
                  <a:schemeClr val="dk1"/>
                </a:solidFill>
              </a:rPr>
              <a:t>) via l’appel du </a:t>
            </a:r>
            <a:r>
              <a:rPr b="1" lang="fr" sz="900">
                <a:solidFill>
                  <a:schemeClr val="dk1"/>
                </a:solidFill>
              </a:rPr>
              <a:t>endpoint /train</a:t>
            </a:r>
            <a:r>
              <a:rPr lang="fr" sz="900">
                <a:solidFill>
                  <a:schemeClr val="dk1"/>
                </a:solidFill>
              </a:rPr>
              <a:t>, pour automatiser :</a:t>
            </a:r>
            <a:br>
              <a:rPr lang="fr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</a:pPr>
            <a:r>
              <a:rPr lang="fr" sz="900">
                <a:solidFill>
                  <a:schemeClr val="dk1"/>
                </a:solidFill>
              </a:rPr>
              <a:t>l’entraînement du modèle avec la donnée récupérée du marché.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</a:pPr>
            <a:r>
              <a:rPr lang="fr" sz="900">
                <a:solidFill>
                  <a:schemeClr val="dk1"/>
                </a:solidFill>
              </a:rPr>
              <a:t>l’enregistrement du modèle de ML dans </a:t>
            </a:r>
            <a:r>
              <a:rPr b="1" lang="fr" sz="900">
                <a:solidFill>
                  <a:schemeClr val="dk1"/>
                </a:solidFill>
              </a:rPr>
              <a:t>MLflow</a:t>
            </a:r>
            <a:r>
              <a:rPr lang="fr" sz="900">
                <a:solidFill>
                  <a:schemeClr val="dk1"/>
                </a:solidFill>
              </a:rPr>
              <a:t>.</a:t>
            </a:r>
            <a:br>
              <a:rPr lang="fr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b="1" lang="fr" sz="900" u="sng">
                <a:solidFill>
                  <a:schemeClr val="dk1"/>
                </a:solidFill>
              </a:rPr>
              <a:t>Pipeline de prédiction</a:t>
            </a:r>
            <a:r>
              <a:rPr lang="fr" sz="900" u="sng">
                <a:solidFill>
                  <a:schemeClr val="dk1"/>
                </a:solidFill>
              </a:rPr>
              <a:t> </a:t>
            </a:r>
            <a:r>
              <a:rPr lang="fr" sz="900">
                <a:solidFill>
                  <a:schemeClr val="dk1"/>
                </a:solidFill>
              </a:rPr>
              <a:t>: un </a:t>
            </a:r>
            <a:r>
              <a:rPr b="1" lang="fr" sz="900">
                <a:solidFill>
                  <a:schemeClr val="dk1"/>
                </a:solidFill>
              </a:rPr>
              <a:t>DAG Airflow</a:t>
            </a:r>
            <a:r>
              <a:rPr lang="fr" sz="900">
                <a:solidFill>
                  <a:schemeClr val="dk1"/>
                </a:solidFill>
              </a:rPr>
              <a:t> déclenche un </a:t>
            </a:r>
            <a:r>
              <a:rPr b="1" lang="fr" sz="900">
                <a:solidFill>
                  <a:schemeClr val="dk1"/>
                </a:solidFill>
              </a:rPr>
              <a:t>job Jenkins</a:t>
            </a:r>
            <a:r>
              <a:rPr lang="fr" sz="900">
                <a:solidFill>
                  <a:schemeClr val="dk1"/>
                </a:solidFill>
              </a:rPr>
              <a:t> qui exécute le code de prédiction via les endpoints </a:t>
            </a:r>
            <a:r>
              <a:rPr b="1" lang="fr" sz="900">
                <a:solidFill>
                  <a:schemeClr val="dk1"/>
                </a:solidFill>
              </a:rPr>
              <a:t>FastAPI /insert et /predict  </a:t>
            </a:r>
            <a:r>
              <a:rPr lang="fr" sz="900">
                <a:solidFill>
                  <a:schemeClr val="dk1"/>
                </a:solidFill>
              </a:rPr>
              <a:t>.</a:t>
            </a:r>
            <a:endParaRPr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</a:rPr>
              <a:t>Ce pipeline s’assure que </a:t>
            </a:r>
            <a:r>
              <a:rPr b="1" lang="fr" sz="900">
                <a:solidFill>
                  <a:schemeClr val="dk1"/>
                </a:solidFill>
              </a:rPr>
              <a:t>le code et la donnée sont cohérents pour garantir des prédictions fiables</a:t>
            </a:r>
            <a:r>
              <a:rPr lang="fr" sz="900">
                <a:solidFill>
                  <a:schemeClr val="dk1"/>
                </a:solidFill>
              </a:rPr>
              <a:t>, puis tague dans </a:t>
            </a:r>
            <a:r>
              <a:rPr b="1" lang="fr" sz="900">
                <a:solidFill>
                  <a:schemeClr val="dk1"/>
                </a:solidFill>
              </a:rPr>
              <a:t>MLflow</a:t>
            </a:r>
            <a:r>
              <a:rPr lang="fr" sz="900">
                <a:solidFill>
                  <a:schemeClr val="dk1"/>
                </a:solidFill>
              </a:rPr>
              <a:t> la version “champion” du modèle.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fr" sz="900" u="sng">
                <a:solidFill>
                  <a:schemeClr val="dk1"/>
                </a:solidFill>
              </a:rPr>
              <a:t>L’application </a:t>
            </a:r>
            <a:r>
              <a:rPr b="1" lang="fr" sz="900" u="sng">
                <a:solidFill>
                  <a:schemeClr val="dk1"/>
                </a:solidFill>
              </a:rPr>
              <a:t>Streamlit</a:t>
            </a:r>
            <a:r>
              <a:rPr lang="fr" sz="900">
                <a:solidFill>
                  <a:schemeClr val="dk1"/>
                </a:solidFill>
              </a:rPr>
              <a:t>, utilisée par les clients, s’appuie sur les </a:t>
            </a:r>
            <a:r>
              <a:rPr b="1" lang="fr" sz="900">
                <a:solidFill>
                  <a:schemeClr val="dk1"/>
                </a:solidFill>
              </a:rPr>
              <a:t>endpoints FastAPI </a:t>
            </a:r>
            <a:r>
              <a:rPr lang="fr" sz="900">
                <a:solidFill>
                  <a:schemeClr val="dk1"/>
                </a:solidFill>
              </a:rPr>
              <a:t>d’insertion et de prédiction et sur </a:t>
            </a:r>
            <a:r>
              <a:rPr b="1" lang="fr" sz="900">
                <a:solidFill>
                  <a:schemeClr val="dk1"/>
                </a:solidFill>
              </a:rPr>
              <a:t>la version champion du modèle</a:t>
            </a:r>
            <a:r>
              <a:rPr lang="fr" sz="900">
                <a:solidFill>
                  <a:schemeClr val="dk1"/>
                </a:solidFill>
              </a:rPr>
              <a:t> pour fournir les prédictions en production.</a:t>
            </a:r>
            <a:endParaRPr sz="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</a:rPr>
              <a:t>Cette architecture garantit </a:t>
            </a:r>
            <a:r>
              <a:rPr b="1" lang="fr" sz="900">
                <a:solidFill>
                  <a:schemeClr val="dk1"/>
                </a:solidFill>
              </a:rPr>
              <a:t>automatisation</a:t>
            </a:r>
            <a:r>
              <a:rPr lang="fr" sz="900">
                <a:solidFill>
                  <a:schemeClr val="dk1"/>
                </a:solidFill>
              </a:rPr>
              <a:t>, </a:t>
            </a:r>
            <a:r>
              <a:rPr b="1" lang="fr" sz="900">
                <a:solidFill>
                  <a:schemeClr val="dk1"/>
                </a:solidFill>
              </a:rPr>
              <a:t>scalabilité</a:t>
            </a:r>
            <a:r>
              <a:rPr lang="fr" sz="900">
                <a:solidFill>
                  <a:schemeClr val="dk1"/>
                </a:solidFill>
              </a:rPr>
              <a:t> et </a:t>
            </a:r>
            <a:r>
              <a:rPr b="1" lang="fr" sz="900">
                <a:solidFill>
                  <a:schemeClr val="dk1"/>
                </a:solidFill>
              </a:rPr>
              <a:t>traçabilité complète</a:t>
            </a:r>
            <a:r>
              <a:rPr lang="fr" sz="900">
                <a:solidFill>
                  <a:schemeClr val="dk1"/>
                </a:solidFill>
              </a:rPr>
              <a:t> du cycle de vie du modèle.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37f33bf8439_0_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37f33bf8439_0_91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g37f33bf8439_0_91"/>
          <p:cNvSpPr txBox="1"/>
          <p:nvPr/>
        </p:nvSpPr>
        <p:spPr>
          <a:xfrm>
            <a:off x="1287050" y="430150"/>
            <a:ext cx="7381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Architecture de la récupération de la donnée du marché &amp; Evidently</a:t>
            </a:r>
            <a:endParaRPr sz="1650">
              <a:solidFill>
                <a:srgbClr val="0E2739"/>
              </a:solidFill>
            </a:endParaRPr>
          </a:p>
        </p:txBody>
      </p:sp>
      <p:pic>
        <p:nvPicPr>
          <p:cNvPr id="121" name="Google Shape;121;g37f33bf8439_0_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2675" y="1021150"/>
            <a:ext cx="6598151" cy="387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37f33bf8439_0_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37f33bf8439_0_99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37f33bf8439_0_99"/>
          <p:cNvSpPr txBox="1"/>
          <p:nvPr/>
        </p:nvSpPr>
        <p:spPr>
          <a:xfrm>
            <a:off x="1277700" y="456500"/>
            <a:ext cx="7296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solidFill>
                  <a:srgbClr val="0E2739"/>
                </a:solidFill>
              </a:rPr>
              <a:t>Architecture de récupération de la donnée du marché &amp; Evidently</a:t>
            </a:r>
            <a:endParaRPr sz="1650">
              <a:solidFill>
                <a:srgbClr val="0E2739"/>
              </a:solidFill>
            </a:endParaRPr>
          </a:p>
        </p:txBody>
      </p:sp>
      <p:sp>
        <p:nvSpPr>
          <p:cNvPr id="129" name="Google Shape;129;g37f33bf8439_0_99"/>
          <p:cNvSpPr txBox="1"/>
          <p:nvPr/>
        </p:nvSpPr>
        <p:spPr>
          <a:xfrm>
            <a:off x="151675" y="895100"/>
            <a:ext cx="8892900" cy="39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900" u="sng">
                <a:solidFill>
                  <a:schemeClr val="dk1"/>
                </a:solidFill>
              </a:rPr>
              <a:t>Le DAG de récupération de la donnée de marché &amp; Evidently est un DAG orchestrateur</a:t>
            </a:r>
            <a:r>
              <a:rPr b="1" lang="fr" sz="900">
                <a:solidFill>
                  <a:schemeClr val="dk1"/>
                </a:solidFill>
              </a:rPr>
              <a:t> qui déclenche </a:t>
            </a:r>
            <a:r>
              <a:rPr b="1" lang="fr" sz="900">
                <a:solidFill>
                  <a:schemeClr val="dk1"/>
                </a:solidFill>
              </a:rPr>
              <a:t>(une fois par semaine)</a:t>
            </a:r>
            <a:r>
              <a:rPr b="1" lang="fr" sz="900">
                <a:solidFill>
                  <a:schemeClr val="dk1"/>
                </a:solidFill>
              </a:rPr>
              <a:t> séquentiellement les 3 DAGS ci-dessous: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900">
                <a:solidFill>
                  <a:schemeClr val="dk1"/>
                </a:solidFill>
              </a:rPr>
              <a:t>DAG de récupération de la donnée du marché : </a:t>
            </a:r>
            <a:endParaRPr b="1"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fr" sz="900">
                <a:solidFill>
                  <a:schemeClr val="dk1"/>
                </a:solidFill>
              </a:rPr>
              <a:t>La donnée du marché est récupérée en appelant une fois par semaine l’</a:t>
            </a:r>
            <a:r>
              <a:rPr b="1" lang="fr" sz="900">
                <a:solidFill>
                  <a:schemeClr val="dk1"/>
                </a:solidFill>
              </a:rPr>
              <a:t>API</a:t>
            </a:r>
            <a:r>
              <a:rPr lang="fr" sz="900">
                <a:solidFill>
                  <a:schemeClr val="dk1"/>
                </a:solidFill>
              </a:rPr>
              <a:t> qui donne les prix de vente de biens immobiliers de la semaine (/housing_real)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fr" sz="900">
                <a:solidFill>
                  <a:schemeClr val="dk1"/>
                </a:solidFill>
              </a:rPr>
              <a:t>La donnée est stockée sous forme d’un fichier .csv sur le bucket S3.	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fr" sz="900">
                <a:solidFill>
                  <a:schemeClr val="dk1"/>
                </a:solidFill>
              </a:rPr>
              <a:t>La donnée du dernier entraînement  du modèle de ML est aussi déposée sur le S3.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900">
                <a:solidFill>
                  <a:schemeClr val="dk1"/>
                </a:solidFill>
              </a:rPr>
              <a:t>DAG de monitoring du data drift</a:t>
            </a:r>
            <a:endParaRPr b="1" sz="9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>
                <a:solidFill>
                  <a:schemeClr val="dk1"/>
                </a:solidFill>
              </a:rPr>
              <a:t>Ce pipeline surveille la qualité des données et détecte le </a:t>
            </a:r>
            <a:r>
              <a:rPr b="1" lang="fr" sz="900">
                <a:solidFill>
                  <a:schemeClr val="dk1"/>
                </a:solidFill>
              </a:rPr>
              <a:t>data drift</a:t>
            </a:r>
            <a:r>
              <a:rPr lang="fr" sz="900">
                <a:solidFill>
                  <a:schemeClr val="dk1"/>
                </a:solidFill>
              </a:rPr>
              <a:t> grâce à </a:t>
            </a:r>
            <a:r>
              <a:rPr b="1" lang="fr" sz="900">
                <a:solidFill>
                  <a:schemeClr val="dk1"/>
                </a:solidFill>
              </a:rPr>
              <a:t>Evidently</a:t>
            </a:r>
            <a:r>
              <a:rPr lang="fr" sz="900">
                <a:solidFill>
                  <a:schemeClr val="dk1"/>
                </a:solidFill>
              </a:rPr>
              <a:t>.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b="1" lang="fr" sz="900">
                <a:solidFill>
                  <a:schemeClr val="dk1"/>
                </a:solidFill>
              </a:rPr>
              <a:t>Airflow</a:t>
            </a:r>
            <a:r>
              <a:rPr lang="fr" sz="900">
                <a:solidFill>
                  <a:schemeClr val="dk1"/>
                </a:solidFill>
              </a:rPr>
              <a:t> déclenche un </a:t>
            </a:r>
            <a:r>
              <a:rPr b="1" lang="fr" sz="900">
                <a:solidFill>
                  <a:schemeClr val="dk1"/>
                </a:solidFill>
              </a:rPr>
              <a:t>job Jenkins</a:t>
            </a:r>
            <a:r>
              <a:rPr lang="fr" sz="900">
                <a:solidFill>
                  <a:schemeClr val="dk1"/>
                </a:solidFill>
              </a:rPr>
              <a:t> dédié au monitoring.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fr" sz="900">
                <a:solidFill>
                  <a:schemeClr val="dk1"/>
                </a:solidFill>
              </a:rPr>
              <a:t>Le pipeline </a:t>
            </a:r>
            <a:r>
              <a:rPr b="1" lang="fr" sz="900">
                <a:solidFill>
                  <a:schemeClr val="dk1"/>
                </a:solidFill>
              </a:rPr>
              <a:t>récupère le dernier CSV avec la nouvelle donnée du marché</a:t>
            </a:r>
            <a:r>
              <a:rPr lang="fr" sz="900">
                <a:solidFill>
                  <a:schemeClr val="dk1"/>
                </a:solidFill>
              </a:rPr>
              <a:t> stockée sur </a:t>
            </a:r>
            <a:r>
              <a:rPr b="1" lang="fr" sz="900">
                <a:solidFill>
                  <a:schemeClr val="dk1"/>
                </a:solidFill>
              </a:rPr>
              <a:t>S3</a:t>
            </a:r>
            <a:r>
              <a:rPr lang="fr" sz="900">
                <a:solidFill>
                  <a:schemeClr val="dk1"/>
                </a:solidFill>
              </a:rPr>
              <a:t>.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fr" sz="900">
                <a:solidFill>
                  <a:schemeClr val="dk1"/>
                </a:solidFill>
              </a:rPr>
              <a:t>Il récupère également </a:t>
            </a:r>
            <a:r>
              <a:rPr b="1" lang="fr" sz="900">
                <a:solidFill>
                  <a:schemeClr val="dk1"/>
                </a:solidFill>
              </a:rPr>
              <a:t>les données d’entraînement du </a:t>
            </a:r>
            <a:r>
              <a:rPr b="1" lang="fr" sz="900">
                <a:solidFill>
                  <a:schemeClr val="dk1"/>
                </a:solidFill>
              </a:rPr>
              <a:t>précédent</a:t>
            </a:r>
            <a:r>
              <a:rPr b="1" lang="fr" sz="900">
                <a:solidFill>
                  <a:schemeClr val="dk1"/>
                </a:solidFill>
              </a:rPr>
              <a:t> entrainement du modèle</a:t>
            </a:r>
            <a:r>
              <a:rPr lang="fr" sz="900">
                <a:solidFill>
                  <a:schemeClr val="dk1"/>
                </a:solidFill>
              </a:rPr>
              <a:t>, pour servir de référence.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fr" sz="900">
                <a:solidFill>
                  <a:schemeClr val="dk1"/>
                </a:solidFill>
              </a:rPr>
              <a:t>Ces datasets sont comparés par </a:t>
            </a:r>
            <a:r>
              <a:rPr b="1" lang="fr" sz="900">
                <a:solidFill>
                  <a:schemeClr val="dk1"/>
                </a:solidFill>
              </a:rPr>
              <a:t>Evidently</a:t>
            </a:r>
            <a:r>
              <a:rPr lang="fr" sz="900">
                <a:solidFill>
                  <a:schemeClr val="dk1"/>
                </a:solidFill>
              </a:rPr>
              <a:t>, qui </a:t>
            </a:r>
            <a:r>
              <a:rPr b="1" lang="fr" sz="900">
                <a:solidFill>
                  <a:schemeClr val="dk1"/>
                </a:solidFill>
              </a:rPr>
              <a:t>génère un rapport HTML</a:t>
            </a:r>
            <a:r>
              <a:rPr lang="fr" sz="900">
                <a:solidFill>
                  <a:schemeClr val="dk1"/>
                </a:solidFill>
              </a:rPr>
              <a:t> détaillant les éventuels drifts détectés.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fr" sz="900">
                <a:solidFill>
                  <a:schemeClr val="dk1"/>
                </a:solidFill>
              </a:rPr>
              <a:t>Le rapport est </a:t>
            </a:r>
            <a:r>
              <a:rPr b="1" lang="fr" sz="900">
                <a:solidFill>
                  <a:schemeClr val="dk1"/>
                </a:solidFill>
              </a:rPr>
              <a:t>déposé sur S3</a:t>
            </a:r>
            <a:r>
              <a:rPr lang="fr" sz="900">
                <a:solidFill>
                  <a:schemeClr val="dk1"/>
                </a:solidFill>
              </a:rPr>
              <a:t>, où il peut être consulté par l’équipe data.</a:t>
            </a:r>
            <a:br>
              <a:rPr lang="fr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</a:rPr>
              <a:t>DAG d’insertion de la donnée du marché en base de données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</a:rPr>
              <a:t>	</a:t>
            </a:r>
            <a:r>
              <a:rPr lang="fr" sz="900">
                <a:solidFill>
                  <a:schemeClr val="dk1"/>
                </a:solidFill>
              </a:rPr>
              <a:t>Ce DAG insère la donnée du marché dans la table d’entrainement du modèle en vue d’un ré-entraînement du modèle. (table housing_prices)</a:t>
            </a:r>
            <a:r>
              <a:rPr b="1" lang="fr" sz="900">
                <a:solidFill>
                  <a:schemeClr val="dk1"/>
                </a:solidFill>
              </a:rPr>
              <a:t> 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</a:rPr>
              <a:t>Ce processus permet de </a:t>
            </a:r>
            <a:r>
              <a:rPr b="1" lang="fr" sz="900">
                <a:solidFill>
                  <a:schemeClr val="dk1"/>
                </a:solidFill>
              </a:rPr>
              <a:t>détecter en continu les dérives de données</a:t>
            </a:r>
            <a:r>
              <a:rPr lang="fr" sz="900">
                <a:solidFill>
                  <a:schemeClr val="dk1"/>
                </a:solidFill>
              </a:rPr>
              <a:t> et de déclencher, si nécessaire, un </a:t>
            </a:r>
            <a:r>
              <a:rPr b="1" lang="fr" sz="900">
                <a:solidFill>
                  <a:schemeClr val="dk1"/>
                </a:solidFill>
              </a:rPr>
              <a:t>ré-entraînement du modèle</a:t>
            </a:r>
            <a:r>
              <a:rPr lang="fr" sz="900">
                <a:solidFill>
                  <a:schemeClr val="dk1"/>
                </a:solidFill>
              </a:rPr>
              <a:t>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